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71" r:id="rId5"/>
    <p:sldMasterId id="2147483718" r:id="rId6"/>
  </p:sldMasterIdLst>
  <p:notesMasterIdLst>
    <p:notesMasterId r:id="rId78"/>
  </p:notesMasterIdLst>
  <p:sldIdLst>
    <p:sldId id="258" r:id="rId7"/>
    <p:sldId id="260" r:id="rId8"/>
    <p:sldId id="261" r:id="rId9"/>
    <p:sldId id="265" r:id="rId10"/>
    <p:sldId id="266" r:id="rId11"/>
    <p:sldId id="267" r:id="rId12"/>
    <p:sldId id="269" r:id="rId13"/>
    <p:sldId id="271" r:id="rId14"/>
    <p:sldId id="272" r:id="rId15"/>
    <p:sldId id="273" r:id="rId16"/>
    <p:sldId id="275" r:id="rId17"/>
    <p:sldId id="277" r:id="rId18"/>
    <p:sldId id="279" r:id="rId19"/>
    <p:sldId id="281" r:id="rId20"/>
    <p:sldId id="282" r:id="rId21"/>
    <p:sldId id="283" r:id="rId22"/>
    <p:sldId id="284" r:id="rId23"/>
    <p:sldId id="285" r:id="rId24"/>
    <p:sldId id="287" r:id="rId25"/>
    <p:sldId id="292" r:id="rId26"/>
    <p:sldId id="293" r:id="rId27"/>
    <p:sldId id="294" r:id="rId28"/>
    <p:sldId id="295" r:id="rId29"/>
    <p:sldId id="297" r:id="rId30"/>
    <p:sldId id="298" r:id="rId31"/>
    <p:sldId id="299" r:id="rId32"/>
    <p:sldId id="300" r:id="rId33"/>
    <p:sldId id="301" r:id="rId34"/>
    <p:sldId id="303" r:id="rId35"/>
    <p:sldId id="304" r:id="rId36"/>
    <p:sldId id="305" r:id="rId37"/>
    <p:sldId id="311" r:id="rId38"/>
    <p:sldId id="313" r:id="rId39"/>
    <p:sldId id="318" r:id="rId40"/>
    <p:sldId id="319" r:id="rId41"/>
    <p:sldId id="320" r:id="rId42"/>
    <p:sldId id="321" r:id="rId43"/>
    <p:sldId id="322" r:id="rId44"/>
    <p:sldId id="323" r:id="rId45"/>
    <p:sldId id="324" r:id="rId46"/>
    <p:sldId id="326" r:id="rId47"/>
    <p:sldId id="327" r:id="rId48"/>
    <p:sldId id="328" r:id="rId49"/>
    <p:sldId id="329" r:id="rId50"/>
    <p:sldId id="330" r:id="rId51"/>
    <p:sldId id="331" r:id="rId52"/>
    <p:sldId id="332" r:id="rId53"/>
    <p:sldId id="333" r:id="rId54"/>
    <p:sldId id="334" r:id="rId55"/>
    <p:sldId id="335" r:id="rId56"/>
    <p:sldId id="341" r:id="rId57"/>
    <p:sldId id="342" r:id="rId58"/>
    <p:sldId id="346" r:id="rId59"/>
    <p:sldId id="347" r:id="rId60"/>
    <p:sldId id="348" r:id="rId61"/>
    <p:sldId id="349" r:id="rId62"/>
    <p:sldId id="350" r:id="rId63"/>
    <p:sldId id="351" r:id="rId64"/>
    <p:sldId id="352" r:id="rId65"/>
    <p:sldId id="353" r:id="rId66"/>
    <p:sldId id="357" r:id="rId67"/>
    <p:sldId id="359" r:id="rId68"/>
    <p:sldId id="363" r:id="rId69"/>
    <p:sldId id="364" r:id="rId70"/>
    <p:sldId id="365" r:id="rId71"/>
    <p:sldId id="366" r:id="rId72"/>
    <p:sldId id="367" r:id="rId73"/>
    <p:sldId id="368" r:id="rId74"/>
    <p:sldId id="370" r:id="rId75"/>
    <p:sldId id="371" r:id="rId76"/>
    <p:sldId id="376" r:id="rId77"/>
  </p:sldIdLst>
  <p:sldSz cx="10044113" cy="7740650"/>
  <p:notesSz cx="6858000" cy="9144000"/>
  <p:embeddedFontLst>
    <p:embeddedFont>
      <p:font typeface="Arvo" panose="020B0604020202020204" charset="0"/>
      <p:regular r:id="rId79"/>
      <p:bold r:id="rId80"/>
      <p:italic r:id="rId81"/>
      <p:boldItalic r:id="rId82"/>
    </p:embeddedFont>
    <p:embeddedFont>
      <p:font typeface="Cabin" panose="020B060402020202020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Helvetica Neue Light" panose="020B0604020202020204" charset="0"/>
      <p:regular r:id="rId91"/>
      <p:bold r:id="rId92"/>
      <p:italic r:id="rId93"/>
      <p:boldItalic r:id="rId94"/>
    </p:embeddedFont>
    <p:embeddedFont>
      <p:font typeface="Lato" panose="020F0502020204030203" pitchFamily="34" charset="0"/>
      <p:regular r:id="rId95"/>
      <p:bold r:id="rId96"/>
      <p:italic r:id="rId97"/>
      <p:boldItalic r:id="rId98"/>
    </p:embeddedFont>
    <p:embeddedFont>
      <p:font typeface="Merriweather" panose="00000500000000000000" pitchFamily="2" charset="0"/>
      <p:regular r:id="rId99"/>
      <p:bold r:id="rId100"/>
      <p:italic r:id="rId101"/>
      <p:boldItalic r:id="rId102"/>
    </p:embeddedFont>
    <p:embeddedFont>
      <p:font typeface="NTR" panose="020B0604020202020204" charset="0"/>
      <p:regular r:id="rId103"/>
    </p:embeddedFont>
    <p:embeddedFont>
      <p:font typeface="Roboto"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8" roundtripDataSignature="AMtx7mjRypgmRojEPZHcY/P7srowGAt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A42DA5-3147-4B8B-AAF1-B386E9E61D4F}">
  <a:tblStyle styleId="{5EA42DA5-3147-4B8B-AAF1-B386E9E61D4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BC178B-5A6D-4B96-94CD-B87A5FA463B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3DB6263-6F77-4C3C-A24F-3E4A09B1EA48}"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7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6.fntdata"/><Relationship Id="rId89" Type="http://schemas.openxmlformats.org/officeDocument/2006/relationships/font" Target="fonts/font11.fntdata"/><Relationship Id="rId159"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font" Target="fonts/font29.fntdata"/><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Master" Target="slideMasters/slideMaster2.xml"/><Relationship Id="rId90" Type="http://schemas.openxmlformats.org/officeDocument/2006/relationships/font" Target="fonts/font12.fntdata"/><Relationship Id="rId95" Type="http://schemas.openxmlformats.org/officeDocument/2006/relationships/font" Target="fonts/font17.fntdata"/><Relationship Id="rId160"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font" Target="fonts/font25.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font" Target="fonts/font13.fntdata"/><Relationship Id="rId96" Type="http://schemas.openxmlformats.org/officeDocument/2006/relationships/font" Target="fonts/font18.fntdata"/><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2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4.fntdata"/><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9.fntdata"/><Relationship Id="rId61" Type="http://schemas.openxmlformats.org/officeDocument/2006/relationships/slide" Target="slides/slide55.xml"/><Relationship Id="rId82" Type="http://schemas.openxmlformats.org/officeDocument/2006/relationships/font" Target="fonts/font4.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58" Type="http://customschemas.google.com/relationships/presentationmetadata" Target="meta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font" Target="fonts/font5.fntdata"/><Relationship Id="rId8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26623" y="1143000"/>
            <a:ext cx="4004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595" name="Google Shape;595;p1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Asociarlo a las carreras de los estudiantes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29" name="Google Shape;629;p2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50" name="Google Shape;650;p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57" name="Google Shape;657;p2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73" name="Google Shape;673;p2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3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s-CL"/>
              <a:t>Tiempo sugerido: 15 a 20 minutos. </a:t>
            </a:r>
            <a:r>
              <a:rPr lang="es-CL" sz="1100">
                <a:latin typeface="Calibri"/>
                <a:ea typeface="Calibri"/>
                <a:cs typeface="Calibri"/>
                <a:sym typeface="Calibri"/>
              </a:rPr>
              <a:t>Se sugiere entregar una retroalimentación a toda la clase relacionada a la rúbrica de evaluación 2, es decir, a los aprendizajes esperados. Destacar los aprendizajes que fueron más destacados o alcanzaron un nivel más alto y comentarles qué aprendizajes (habilidades y actitudes) aún pueden desarrollar. En este último punto se sugiere ejemplificar cómo lograrlo. Recordar la importancia de la retroalimentación de cinco pasos, destacar lo positivo y aspectos por mejorar y ejemplificar como mejorarlo. También se pueden realizar preguntas para que los mismos estudiantes puedan pensar en su propio plan de acción de mejora ¿Cómo mejorarían xx? ¿Qué harían?. Para retroalimentación por equipos, pueden realizarla en este mismo plenario o bien luego cuando estén reunidos en salas individuales.</a:t>
            </a:r>
            <a:endParaRPr/>
          </a:p>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698ca918e8_0_68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2698ca918e8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698ca918e8_0_6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s-CL"/>
              <a:t>Ejemplo de preguntas posibles: ¿Cuál es la causa? ¿Por qué? ¿Por qué no…? ¿Qué pasaría si…? ¿Cómo podría ….?  </a:t>
            </a:r>
            <a:endParaRPr/>
          </a:p>
        </p:txBody>
      </p:sp>
      <p:sp>
        <p:nvSpPr>
          <p:cNvPr id="741" name="Google Shape;741;g2698ca918e8_0_68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698ca918e8_0_69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2698ca918e8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698ca918e8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756" name="Google Shape;756;g2698ca918e8_0_70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698ca918e8_2_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6" name="Google Shape;786;g2698ca918e8_2_9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698ca918e8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3" name="Google Shape;793;g2698ca918e8_2_9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698ca918e8_2_1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3" name="Google Shape;803;g2698ca918e8_2_10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698ca918e8_2_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CL"/>
              <a:t>PSD: PERSONAS EN SITUACIÓN DE DISCAPACIDAD VISUAL</a:t>
            </a:r>
            <a:endParaRPr/>
          </a:p>
        </p:txBody>
      </p:sp>
      <p:sp>
        <p:nvSpPr>
          <p:cNvPr id="815" name="Google Shape;815;g2698ca918e8_2_1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698ca918e8_2_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5" name="Google Shape;825;g2698ca918e8_2_1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698ca918e8_0_7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841" name="Google Shape;841;g2698ca918e8_0_75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698ca918e8_0_77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g2698ca918e8_0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698ca918e8_0_7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869" name="Google Shape;869;g2698ca918e8_0_78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698ca918e8_0_82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2698ca918e8_0_8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698ca918e8_0_84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g2698ca918e8_0_8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CL"/>
              <a:t>Utilizar la herramienta MURO DE LA REFLEXIÓN, que permite que los estudiantes plasmen una frase de manera anónima sobre sus principales aprendizajes de la clase de hoy. Se puede usar tablero en jamboard.google.com o en pizarra collaborate.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698ca918e8_0_10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g2698ca918e8_0_10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698ca918e8_0_103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2698ca918e8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Arial"/>
              <a:buNone/>
            </a:pPr>
            <a:r>
              <a:rPr lang="es-CL" sz="1100">
                <a:solidFill>
                  <a:schemeClr val="dk1"/>
                </a:solidFill>
                <a:latin typeface="Arial"/>
                <a:ea typeface="Arial"/>
                <a:cs typeface="Arial"/>
                <a:sym typeface="Arial"/>
              </a:rPr>
              <a:t>Según el curso que tengan, se puede llevar un ejemplo predeterminado para que investiguen unos minutos. Se pueden conformar grupos aleatorios en Collaborate y darles 10 minutos. </a:t>
            </a:r>
            <a:endParaRPr>
              <a:solidFill>
                <a:schemeClr val="dk1"/>
              </a:solidFill>
            </a:endParaRPr>
          </a:p>
          <a:p>
            <a:pPr marL="158750" lvl="0" indent="0" algn="l" rtl="0">
              <a:lnSpc>
                <a:spcPct val="100000"/>
              </a:lnSpc>
              <a:spcBef>
                <a:spcPts val="0"/>
              </a:spcBef>
              <a:spcAft>
                <a:spcPts val="0"/>
              </a:spcAft>
              <a:buClr>
                <a:schemeClr val="dk1"/>
              </a:buClr>
              <a:buSzPts val="1100"/>
              <a:buFont typeface="Arial"/>
              <a:buNone/>
            </a:pPr>
            <a:r>
              <a:rPr lang="es-CL" sz="1100">
                <a:solidFill>
                  <a:schemeClr val="dk1"/>
                </a:solidFill>
                <a:latin typeface="Arial"/>
                <a:ea typeface="Arial"/>
                <a:cs typeface="Arial"/>
                <a:sym typeface="Arial"/>
              </a:rPr>
              <a:t>Algunos ejemplos de productos/ servicios fracasados:</a:t>
            </a:r>
            <a:endParaRPr>
              <a:solidFill>
                <a:schemeClr val="dk1"/>
              </a:solidFill>
            </a:endParaRPr>
          </a:p>
          <a:p>
            <a:pPr marL="457200" marR="0" lvl="0" indent="-298450" algn="l" rtl="0">
              <a:lnSpc>
                <a:spcPct val="100000"/>
              </a:lnSpc>
              <a:spcBef>
                <a:spcPts val="0"/>
              </a:spcBef>
              <a:spcAft>
                <a:spcPts val="0"/>
              </a:spcAft>
              <a:buClr>
                <a:schemeClr val="dk1"/>
              </a:buClr>
              <a:buSzPts val="1100"/>
              <a:buFont typeface="Arial"/>
              <a:buChar char="●"/>
            </a:pPr>
            <a:r>
              <a:rPr lang="es-CL" sz="1100">
                <a:solidFill>
                  <a:schemeClr val="dk1"/>
                </a:solidFill>
                <a:latin typeface="Arial"/>
                <a:ea typeface="Arial"/>
                <a:cs typeface="Arial"/>
                <a:sym typeface="Arial"/>
              </a:rPr>
              <a:t>Brillo labial Cheetos</a:t>
            </a:r>
            <a:endParaRPr>
              <a:solidFill>
                <a:schemeClr val="dk1"/>
              </a:solidFill>
            </a:endParaRPr>
          </a:p>
          <a:p>
            <a:pPr marL="457200" marR="0" lvl="0" indent="-298450" algn="l" rtl="0">
              <a:lnSpc>
                <a:spcPct val="100000"/>
              </a:lnSpc>
              <a:spcBef>
                <a:spcPts val="0"/>
              </a:spcBef>
              <a:spcAft>
                <a:spcPts val="0"/>
              </a:spcAft>
              <a:buClr>
                <a:schemeClr val="dk1"/>
              </a:buClr>
              <a:buSzPts val="1100"/>
              <a:buFont typeface="Arial"/>
              <a:buChar char="●"/>
            </a:pPr>
            <a:r>
              <a:rPr lang="es-CL" sz="1100" b="0" i="0">
                <a:solidFill>
                  <a:schemeClr val="dk1"/>
                </a:solidFill>
                <a:latin typeface="Arial"/>
                <a:ea typeface="Arial"/>
                <a:cs typeface="Arial"/>
                <a:sym typeface="Arial"/>
              </a:rPr>
              <a:t>No todos los servicios de entrega funcionan: Fracasó GLOVO y se va de Chile</a:t>
            </a:r>
            <a:endParaRPr>
              <a:solidFill>
                <a:schemeClr val="dk1"/>
              </a:solidFill>
            </a:endParaRPr>
          </a:p>
          <a:p>
            <a:pPr marL="457200" marR="0" lvl="0" indent="-298450" algn="l" rtl="0">
              <a:lnSpc>
                <a:spcPct val="100000"/>
              </a:lnSpc>
              <a:spcBef>
                <a:spcPts val="0"/>
              </a:spcBef>
              <a:spcAft>
                <a:spcPts val="0"/>
              </a:spcAft>
              <a:buClr>
                <a:schemeClr val="dk1"/>
              </a:buClr>
              <a:buSzPts val="1100"/>
              <a:buFont typeface="Arial"/>
              <a:buChar char="●"/>
            </a:pPr>
            <a:r>
              <a:rPr lang="es-CL" sz="1100">
                <a:solidFill>
                  <a:schemeClr val="dk1"/>
                </a:solidFill>
                <a:latin typeface="Arial"/>
                <a:ea typeface="Arial"/>
                <a:cs typeface="Arial"/>
                <a:sym typeface="Arial"/>
              </a:rPr>
              <a:t>Google Glass</a:t>
            </a:r>
            <a:endParaRPr sz="1100">
              <a:solidFill>
                <a:schemeClr val="dk1"/>
              </a:solidFill>
              <a:latin typeface="Arial"/>
              <a:ea typeface="Arial"/>
              <a:cs typeface="Arial"/>
              <a:sym typeface="Arial"/>
            </a:endParaRPr>
          </a:p>
          <a:p>
            <a:pPr marL="158750" lvl="0" indent="0" algn="l" rtl="0">
              <a:lnSpc>
                <a:spcPct val="100000"/>
              </a:lnSpc>
              <a:spcBef>
                <a:spcPts val="0"/>
              </a:spcBef>
              <a:spcAft>
                <a:spcPts val="0"/>
              </a:spcAft>
              <a:buClr>
                <a:schemeClr val="dk1"/>
              </a:buClr>
              <a:buSzPts val="1100"/>
              <a:buFont typeface="Calibri"/>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698ca918e8_0_104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g2698ca918e8_0_10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698ca918e8_0_10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06" name="Google Shape;1006;g2698ca918e8_0_104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698ca918e8_0_105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2698ca918e8_0_10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698ca918e8_0_105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9" name="Google Shape;1019;g2698ca918e8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Arial"/>
                <a:ea typeface="Arial"/>
                <a:cs typeface="Arial"/>
                <a:sym typeface="Arial"/>
              </a:rPr>
              <a:t>En un negocio podemos identificar riesgos en al menos 7 dimensiones: </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698ca918e8_0_145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g2698ca918e8_0_1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Arial"/>
                <a:ea typeface="Arial"/>
                <a:cs typeface="Arial"/>
                <a:sym typeface="Arial"/>
              </a:rPr>
              <a:t>En un negocio podemos identificar riesgos en al menos 7 dimensiones: </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698ca918e8_0_1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15" name="Google Shape;1115;g2698ca918e8_0_11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698ca918e8_0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22" name="Google Shape;1122;g2698ca918e8_0_113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698ca918e8_0_115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5" name="Google Shape;1145;g2698ca918e8_0_1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2698ca918e8_0_1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51" name="Google Shape;1151;g2698ca918e8_0_115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698ca918e8_0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79" name="Google Shape;1179;g2698ca918e8_0_118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698ca918e8_0_119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2698ca918e8_0_1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698ca918e8_0_1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93" name="Google Shape;1193;g2698ca918e8_0_119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698ca918e8_0_1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200" name="Google Shape;1200;g2698ca918e8_0_120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698ca918e8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223" name="Google Shape;1223;g2698ca918e8_0_12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698ca918e8_0_1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249" name="Google Shape;1249;g2698ca918e8_0_124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698ca918e8_0_1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348" name="Google Shape;1348;g2698ca918e8_0_134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698ca918e8_0_135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8" name="Google Shape;1358;g2698ca918e8_0_1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Esta reflexión la deben realizar los equipos mientras están realizando la actividad  reunidos en Collaborate. Un equipo al cierre compartirá su reflexión.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698ca918e8_0_1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0" name="Google Shape;1390;g2698ca918e8_0_15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698ca918e8_0_15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0" name="Google Shape;1400;g2698ca918e8_0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2698ca918e8_0_15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2698ca918e8_0_1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698ca918e8_0_153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g2698ca918e8_0_1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698ca918e8_0_154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2" name="Google Shape;1422;g2698ca918e8_0_1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698ca918e8_0_155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0" name="Google Shape;1430;g2698ca918e8_0_1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698ca918e8_0_155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2698ca918e8_0_1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2698ca918e8_0_156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g2698ca918e8_0_1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698ca918e8_0_159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2" name="Google Shape;1482;g2698ca918e8_0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2698ca918e8_0_16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7" name="Google Shape;1497;g2698ca918e8_0_16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698ca918e8_0_163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5" name="Google Shape;1525;g2698ca918e8_0_1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698ca918e8_0_164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2" name="Google Shape;1532;g2698ca918e8_0_16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CL"/>
              <a:t>Generar un concurso de pitch entre dos equipos.  Las votaciones las pueden realizar los mismos estudiantes en sondeo collaborate o bien el/la docente escoger un ganador. Retroalimentar a los equipos en su pitch y cerrar destacando las principales conclusiones.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2698ca918e8_0_164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9" name="Google Shape;1539;g2698ca918e8_0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2698ca918e8_0_1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7" name="Google Shape;1547;g2698ca918e8_0_165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2698ca918e8_0_166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7" name="Google Shape;1557;g2698ca918e8_0_1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2698ca918e8_0_167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9" name="Google Shape;1569;g2698ca918e8_0_1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698ca918e8_0_169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0" name="Google Shape;1590;g2698ca918e8_0_1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Semana 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2698ca918e8_0_172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2698ca918e8_0_1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698ca918e8_0_175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g2698ca918e8_0_17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s-CL"/>
              <a:t>Otra perspectiva sobre la creatividad es lo que propone </a:t>
            </a:r>
            <a:r>
              <a:rPr lang="es-CL" b="0" i="0">
                <a:solidFill>
                  <a:srgbClr val="383838"/>
                </a:solidFill>
                <a:latin typeface="Merriweather"/>
                <a:ea typeface="Merriweather"/>
                <a:cs typeface="Merriweather"/>
                <a:sym typeface="Merriweather"/>
              </a:rPr>
              <a:t>Kirby , quien no dice que no exista la creatividad como tal, si no que es el resultado de tener antecedentes sólidos, conocimiento y saber combinar para obtener algo nuevo. En esta experiencia la idea es que puedan tomar algo que ya existe y mejorarlo, es decir, transformarlo, combinarlo ,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r>
              <a:rPr lang="es-CL"/>
              <a:t>Ejemplo, ¿qué debemos considerar para evolucionar desde el primer iphone en año 2007 al Iphone actual? </a:t>
            </a:r>
            <a:endParaRPr/>
          </a:p>
          <a:p>
            <a:pPr marL="158750" lvl="0" indent="0" algn="l" rtl="0">
              <a:lnSpc>
                <a:spcPct val="100000"/>
              </a:lnSpc>
              <a:spcBef>
                <a:spcPts val="0"/>
              </a:spcBef>
              <a:spcAft>
                <a:spcPts val="0"/>
              </a:spcAft>
              <a:buClr>
                <a:schemeClr val="dk1"/>
              </a:buClr>
              <a:buSzPts val="1100"/>
              <a:buFont typeface="Calibri"/>
              <a:buNone/>
            </a:pPr>
            <a:r>
              <a:rPr lang="es-CL"/>
              <a:t>Algunas consideraciones que hay que tener al mejorar algo existente:</a:t>
            </a:r>
            <a:endParaRPr/>
          </a:p>
          <a:p>
            <a:pPr marL="387350" lvl="0" indent="-228600" algn="l" rtl="0">
              <a:lnSpc>
                <a:spcPct val="100000"/>
              </a:lnSpc>
              <a:spcBef>
                <a:spcPts val="0"/>
              </a:spcBef>
              <a:spcAft>
                <a:spcPts val="0"/>
              </a:spcAft>
              <a:buClr>
                <a:schemeClr val="dk1"/>
              </a:buClr>
              <a:buSzPts val="1100"/>
              <a:buFont typeface="Calibri"/>
              <a:buAutoNum type="arabicPeriod"/>
            </a:pPr>
            <a:r>
              <a:rPr lang="es-CL"/>
              <a:t>Investigar el mercado</a:t>
            </a:r>
            <a:endParaRPr/>
          </a:p>
          <a:p>
            <a:pPr marL="387350" lvl="0" indent="-228600" algn="l" rtl="0">
              <a:lnSpc>
                <a:spcPct val="100000"/>
              </a:lnSpc>
              <a:spcBef>
                <a:spcPts val="0"/>
              </a:spcBef>
              <a:spcAft>
                <a:spcPts val="0"/>
              </a:spcAft>
              <a:buClr>
                <a:schemeClr val="dk1"/>
              </a:buClr>
              <a:buSzPts val="1100"/>
              <a:buFont typeface="Calibri"/>
              <a:buAutoNum type="arabicPeriod"/>
            </a:pPr>
            <a:r>
              <a:rPr lang="es-CL"/>
              <a:t>Prestar atención a los problemas</a:t>
            </a:r>
            <a:endParaRPr/>
          </a:p>
          <a:p>
            <a:pPr marL="387350" lvl="0" indent="-228600" algn="l" rtl="0">
              <a:lnSpc>
                <a:spcPct val="100000"/>
              </a:lnSpc>
              <a:spcBef>
                <a:spcPts val="0"/>
              </a:spcBef>
              <a:spcAft>
                <a:spcPts val="0"/>
              </a:spcAft>
              <a:buClr>
                <a:schemeClr val="dk1"/>
              </a:buClr>
              <a:buSzPts val="1100"/>
              <a:buFont typeface="Calibri"/>
              <a:buAutoNum type="arabicPeriod"/>
            </a:pPr>
            <a:r>
              <a:rPr lang="es-CL"/>
              <a:t>Introducir nuevas opciones, contemplar tendencias actuales (sociales y tecnológicas)</a:t>
            </a:r>
            <a:endParaRPr/>
          </a:p>
          <a:p>
            <a:pPr marL="387350" lvl="0" indent="-228600" algn="l" rtl="0">
              <a:lnSpc>
                <a:spcPct val="100000"/>
              </a:lnSpc>
              <a:spcBef>
                <a:spcPts val="0"/>
              </a:spcBef>
              <a:spcAft>
                <a:spcPts val="0"/>
              </a:spcAft>
              <a:buClr>
                <a:schemeClr val="dk1"/>
              </a:buClr>
              <a:buSzPts val="1100"/>
              <a:buFont typeface="Calibri"/>
              <a:buAutoNum type="arabicPeriod"/>
            </a:pPr>
            <a:r>
              <a:rPr lang="es-CL"/>
              <a:t>No conformarse!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9">
  <p:cSld name="Title slide 9">
    <p:spTree>
      <p:nvGrpSpPr>
        <p:cNvPr id="1" name="Shape 15"/>
        <p:cNvGrpSpPr/>
        <p:nvPr/>
      </p:nvGrpSpPr>
      <p:grpSpPr>
        <a:xfrm>
          <a:off x="0" y="0"/>
          <a:ext cx="0" cy="0"/>
          <a:chOff x="0" y="0"/>
          <a:chExt cx="0" cy="0"/>
        </a:xfrm>
      </p:grpSpPr>
      <p:sp>
        <p:nvSpPr>
          <p:cNvPr id="16" name="Google Shape;16;p32"/>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 name="Google Shape;17;p32"/>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9"/>
        <p:cNvGrpSpPr/>
        <p:nvPr/>
      </p:nvGrpSpPr>
      <p:grpSpPr>
        <a:xfrm>
          <a:off x="0" y="0"/>
          <a:ext cx="0" cy="0"/>
          <a:chOff x="0" y="0"/>
          <a:chExt cx="0" cy="0"/>
        </a:xfrm>
      </p:grpSpPr>
      <p:sp>
        <p:nvSpPr>
          <p:cNvPr id="70" name="Google Shape;70;p46"/>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6"/>
          <p:cNvSpPr txBox="1">
            <a:spLocks noGrp="1"/>
          </p:cNvSpPr>
          <p:nvPr>
            <p:ph type="body" idx="1"/>
          </p:nvPr>
        </p:nvSpPr>
        <p:spPr>
          <a:xfrm>
            <a:off x="69052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6"/>
          <p:cNvSpPr txBox="1">
            <a:spLocks noGrp="1"/>
          </p:cNvSpPr>
          <p:nvPr>
            <p:ph type="body" idx="2"/>
          </p:nvPr>
        </p:nvSpPr>
        <p:spPr>
          <a:xfrm>
            <a:off x="508477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6"/>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6"/>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6"/>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6"/>
        <p:cNvGrpSpPr/>
        <p:nvPr/>
      </p:nvGrpSpPr>
      <p:grpSpPr>
        <a:xfrm>
          <a:off x="0" y="0"/>
          <a:ext cx="0" cy="0"/>
          <a:chOff x="0" y="0"/>
          <a:chExt cx="0" cy="0"/>
        </a:xfrm>
      </p:grpSpPr>
      <p:sp>
        <p:nvSpPr>
          <p:cNvPr id="77" name="Google Shape;77;p47"/>
          <p:cNvSpPr txBox="1">
            <a:spLocks noGrp="1"/>
          </p:cNvSpPr>
          <p:nvPr>
            <p:ph type="title"/>
          </p:nvPr>
        </p:nvSpPr>
        <p:spPr>
          <a:xfrm>
            <a:off x="691833"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7"/>
          <p:cNvSpPr txBox="1">
            <a:spLocks noGrp="1"/>
          </p:cNvSpPr>
          <p:nvPr>
            <p:ph type="body" idx="1"/>
          </p:nvPr>
        </p:nvSpPr>
        <p:spPr>
          <a:xfrm>
            <a:off x="691833" y="1897376"/>
            <a:ext cx="42492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47"/>
          <p:cNvSpPr txBox="1">
            <a:spLocks noGrp="1"/>
          </p:cNvSpPr>
          <p:nvPr>
            <p:ph type="body" idx="2"/>
          </p:nvPr>
        </p:nvSpPr>
        <p:spPr>
          <a:xfrm>
            <a:off x="691833" y="2827250"/>
            <a:ext cx="42492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7"/>
          <p:cNvSpPr txBox="1">
            <a:spLocks noGrp="1"/>
          </p:cNvSpPr>
          <p:nvPr>
            <p:ph type="body" idx="3"/>
          </p:nvPr>
        </p:nvSpPr>
        <p:spPr>
          <a:xfrm>
            <a:off x="5084775" y="1897376"/>
            <a:ext cx="42699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47"/>
          <p:cNvSpPr txBox="1">
            <a:spLocks noGrp="1"/>
          </p:cNvSpPr>
          <p:nvPr>
            <p:ph type="body" idx="4"/>
          </p:nvPr>
        </p:nvSpPr>
        <p:spPr>
          <a:xfrm>
            <a:off x="5084775" y="2827250"/>
            <a:ext cx="42699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7"/>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7"/>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7"/>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5"/>
        <p:cNvGrpSpPr/>
        <p:nvPr/>
      </p:nvGrpSpPr>
      <p:grpSpPr>
        <a:xfrm>
          <a:off x="0" y="0"/>
          <a:ext cx="0" cy="0"/>
          <a:chOff x="0" y="0"/>
          <a:chExt cx="0" cy="0"/>
        </a:xfrm>
      </p:grpSpPr>
      <p:sp>
        <p:nvSpPr>
          <p:cNvPr id="86" name="Google Shape;86;p48"/>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48"/>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8"/>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8"/>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0"/>
        <p:cNvGrpSpPr/>
        <p:nvPr/>
      </p:nvGrpSpPr>
      <p:grpSpPr>
        <a:xfrm>
          <a:off x="0" y="0"/>
          <a:ext cx="0" cy="0"/>
          <a:chOff x="0" y="0"/>
          <a:chExt cx="0" cy="0"/>
        </a:xfrm>
      </p:grpSpPr>
      <p:sp>
        <p:nvSpPr>
          <p:cNvPr id="91" name="Google Shape;91;p49"/>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9"/>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9"/>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4"/>
        <p:cNvGrpSpPr/>
        <p:nvPr/>
      </p:nvGrpSpPr>
      <p:grpSpPr>
        <a:xfrm>
          <a:off x="0" y="0"/>
          <a:ext cx="0" cy="0"/>
          <a:chOff x="0" y="0"/>
          <a:chExt cx="0" cy="0"/>
        </a:xfrm>
      </p:grpSpPr>
      <p:sp>
        <p:nvSpPr>
          <p:cNvPr id="95" name="Google Shape;95;p50"/>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50"/>
          <p:cNvSpPr txBox="1">
            <a:spLocks noGrp="1"/>
          </p:cNvSpPr>
          <p:nvPr>
            <p:ph type="body" idx="1"/>
          </p:nvPr>
        </p:nvSpPr>
        <p:spPr>
          <a:xfrm>
            <a:off x="4270008" y="1114417"/>
            <a:ext cx="5084700" cy="5500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7" name="Google Shape;97;p50"/>
          <p:cNvSpPr txBox="1">
            <a:spLocks noGrp="1"/>
          </p:cNvSpPr>
          <p:nvPr>
            <p:ph type="body" idx="2"/>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5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01"/>
        <p:cNvGrpSpPr/>
        <p:nvPr/>
      </p:nvGrpSpPr>
      <p:grpSpPr>
        <a:xfrm>
          <a:off x="0" y="0"/>
          <a:ext cx="0" cy="0"/>
          <a:chOff x="0" y="0"/>
          <a:chExt cx="0" cy="0"/>
        </a:xfrm>
      </p:grpSpPr>
      <p:sp>
        <p:nvSpPr>
          <p:cNvPr id="102" name="Google Shape;102;p51"/>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51"/>
          <p:cNvSpPr>
            <a:spLocks noGrp="1"/>
          </p:cNvSpPr>
          <p:nvPr>
            <p:ph type="pic" idx="2"/>
          </p:nvPr>
        </p:nvSpPr>
        <p:spPr>
          <a:xfrm>
            <a:off x="4270008" y="1114417"/>
            <a:ext cx="5084700" cy="5500500"/>
          </a:xfrm>
          <a:prstGeom prst="rect">
            <a:avLst/>
          </a:prstGeom>
          <a:noFill/>
          <a:ln>
            <a:noFill/>
          </a:ln>
        </p:spPr>
      </p:sp>
      <p:sp>
        <p:nvSpPr>
          <p:cNvPr id="104" name="Google Shape;104;p51"/>
          <p:cNvSpPr txBox="1">
            <a:spLocks noGrp="1"/>
          </p:cNvSpPr>
          <p:nvPr>
            <p:ph type="body" idx="1"/>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51"/>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1"/>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51"/>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08"/>
        <p:cNvGrpSpPr/>
        <p:nvPr/>
      </p:nvGrpSpPr>
      <p:grpSpPr>
        <a:xfrm>
          <a:off x="0" y="0"/>
          <a:ext cx="0" cy="0"/>
          <a:chOff x="0" y="0"/>
          <a:chExt cx="0" cy="0"/>
        </a:xfrm>
      </p:grpSpPr>
      <p:sp>
        <p:nvSpPr>
          <p:cNvPr id="109" name="Google Shape;109;p52"/>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52"/>
          <p:cNvSpPr txBox="1">
            <a:spLocks noGrp="1"/>
          </p:cNvSpPr>
          <p:nvPr>
            <p:ph type="body" idx="1"/>
          </p:nvPr>
        </p:nvSpPr>
        <p:spPr>
          <a:xfrm rot="5400000">
            <a:off x="2566575" y="184517"/>
            <a:ext cx="4911000" cy="866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5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14"/>
        <p:cNvGrpSpPr/>
        <p:nvPr/>
      </p:nvGrpSpPr>
      <p:grpSpPr>
        <a:xfrm>
          <a:off x="0" y="0"/>
          <a:ext cx="0" cy="0"/>
          <a:chOff x="0" y="0"/>
          <a:chExt cx="0" cy="0"/>
        </a:xfrm>
      </p:grpSpPr>
      <p:sp>
        <p:nvSpPr>
          <p:cNvPr id="115" name="Google Shape;115;p53"/>
          <p:cNvSpPr txBox="1">
            <a:spLocks noGrp="1"/>
          </p:cNvSpPr>
          <p:nvPr>
            <p:ph type="title"/>
          </p:nvPr>
        </p:nvSpPr>
        <p:spPr>
          <a:xfrm rot="5400000">
            <a:off x="4991025" y="2608833"/>
            <a:ext cx="6559200" cy="216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53"/>
          <p:cNvSpPr txBox="1">
            <a:spLocks noGrp="1"/>
          </p:cNvSpPr>
          <p:nvPr>
            <p:ph type="body" idx="1"/>
          </p:nvPr>
        </p:nvSpPr>
        <p:spPr>
          <a:xfrm rot="5400000">
            <a:off x="596738" y="505833"/>
            <a:ext cx="6559200" cy="6371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5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5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5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9">
  <p:cSld name="Title slide 9">
    <p:spTree>
      <p:nvGrpSpPr>
        <p:cNvPr id="1" name="Shape 126"/>
        <p:cNvGrpSpPr/>
        <p:nvPr/>
      </p:nvGrpSpPr>
      <p:grpSpPr>
        <a:xfrm>
          <a:off x="0" y="0"/>
          <a:ext cx="0" cy="0"/>
          <a:chOff x="0" y="0"/>
          <a:chExt cx="0" cy="0"/>
        </a:xfrm>
      </p:grpSpPr>
      <p:sp>
        <p:nvSpPr>
          <p:cNvPr id="127" name="Google Shape;127;g2698ca918e8_0_449"/>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8" name="Google Shape;128;g2698ca918e8_0_449"/>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29" name="Google Shape;129;g2698ca918e8_0_449"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4 2">
  <p:cSld name="Title slide 4 2">
    <p:spTree>
      <p:nvGrpSpPr>
        <p:cNvPr id="1" name="Shape 134"/>
        <p:cNvGrpSpPr/>
        <p:nvPr/>
      </p:nvGrpSpPr>
      <p:grpSpPr>
        <a:xfrm>
          <a:off x="0" y="0"/>
          <a:ext cx="0" cy="0"/>
          <a:chOff x="0" y="0"/>
          <a:chExt cx="0" cy="0"/>
        </a:xfrm>
      </p:grpSpPr>
      <p:sp>
        <p:nvSpPr>
          <p:cNvPr id="135" name="Google Shape;135;g2698ca918e8_0_457"/>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
              <a:buNone/>
              <a:defRPr sz="200"/>
            </a:lvl1pPr>
            <a:lvl2pPr lvl="1" algn="ctr" rtl="0">
              <a:lnSpc>
                <a:spcPct val="100000"/>
              </a:lnSpc>
              <a:spcBef>
                <a:spcPts val="0"/>
              </a:spcBef>
              <a:spcAft>
                <a:spcPts val="0"/>
              </a:spcAft>
              <a:buClr>
                <a:schemeClr val="dk1"/>
              </a:buClr>
              <a:buSzPts val="2800"/>
              <a:buNone/>
              <a:defRPr sz="2800"/>
            </a:lvl2pPr>
            <a:lvl3pPr lvl="2" algn="ctr" rtl="0">
              <a:lnSpc>
                <a:spcPct val="100000"/>
              </a:lnSpc>
              <a:spcBef>
                <a:spcPts val="0"/>
              </a:spcBef>
              <a:spcAft>
                <a:spcPts val="0"/>
              </a:spcAft>
              <a:buClr>
                <a:schemeClr val="dk1"/>
              </a:buClr>
              <a:buSzPts val="2800"/>
              <a:buNone/>
              <a:defRPr sz="2800"/>
            </a:lvl3pPr>
            <a:lvl4pPr lvl="3" algn="ctr" rtl="0">
              <a:lnSpc>
                <a:spcPct val="100000"/>
              </a:lnSpc>
              <a:spcBef>
                <a:spcPts val="0"/>
              </a:spcBef>
              <a:spcAft>
                <a:spcPts val="0"/>
              </a:spcAft>
              <a:buClr>
                <a:schemeClr val="dk1"/>
              </a:buClr>
              <a:buSzPts val="2800"/>
              <a:buNone/>
              <a:defRPr sz="2800"/>
            </a:lvl4pPr>
            <a:lvl5pPr lvl="4" algn="ctr" rtl="0">
              <a:lnSpc>
                <a:spcPct val="100000"/>
              </a:lnSpc>
              <a:spcBef>
                <a:spcPts val="0"/>
              </a:spcBef>
              <a:spcAft>
                <a:spcPts val="0"/>
              </a:spcAft>
              <a:buClr>
                <a:schemeClr val="dk1"/>
              </a:buClr>
              <a:buSzPts val="2800"/>
              <a:buNone/>
              <a:defRPr sz="2800"/>
            </a:lvl5pPr>
            <a:lvl6pPr lvl="5" algn="ctr" rtl="0">
              <a:lnSpc>
                <a:spcPct val="100000"/>
              </a:lnSpc>
              <a:spcBef>
                <a:spcPts val="0"/>
              </a:spcBef>
              <a:spcAft>
                <a:spcPts val="0"/>
              </a:spcAft>
              <a:buClr>
                <a:schemeClr val="dk1"/>
              </a:buClr>
              <a:buSzPts val="2800"/>
              <a:buNone/>
              <a:defRPr sz="2800"/>
            </a:lvl6pPr>
            <a:lvl7pPr lvl="6" algn="ctr" rtl="0">
              <a:lnSpc>
                <a:spcPct val="100000"/>
              </a:lnSpc>
              <a:spcBef>
                <a:spcPts val="0"/>
              </a:spcBef>
              <a:spcAft>
                <a:spcPts val="0"/>
              </a:spcAft>
              <a:buClr>
                <a:schemeClr val="dk1"/>
              </a:buClr>
              <a:buSzPts val="2800"/>
              <a:buNone/>
              <a:defRPr sz="2800"/>
            </a:lvl7pPr>
            <a:lvl8pPr lvl="7" algn="ctr" rtl="0">
              <a:lnSpc>
                <a:spcPct val="100000"/>
              </a:lnSpc>
              <a:spcBef>
                <a:spcPts val="0"/>
              </a:spcBef>
              <a:spcAft>
                <a:spcPts val="0"/>
              </a:spcAft>
              <a:buClr>
                <a:schemeClr val="dk1"/>
              </a:buClr>
              <a:buSzPts val="2800"/>
              <a:buNone/>
              <a:defRPr sz="2800"/>
            </a:lvl8pPr>
            <a:lvl9pPr lvl="8" algn="ctr" rtl="0">
              <a:lnSpc>
                <a:spcPct val="100000"/>
              </a:lnSpc>
              <a:spcBef>
                <a:spcPts val="0"/>
              </a:spcBef>
              <a:spcAft>
                <a:spcPts val="0"/>
              </a:spcAft>
              <a:buClr>
                <a:schemeClr val="dk1"/>
              </a:buClr>
              <a:buSzPts val="2800"/>
              <a:buNone/>
              <a:defRPr sz="2800"/>
            </a:lvl9pPr>
          </a:lstStyle>
          <a:p>
            <a:endParaRPr/>
          </a:p>
        </p:txBody>
      </p:sp>
      <p:sp>
        <p:nvSpPr>
          <p:cNvPr id="136" name="Google Shape;136;g2698ca918e8_0_457"/>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37" name="Google Shape;137;g2698ca918e8_0_45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38" name="Google Shape;138;g2698ca918e8_0_457"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18"/>
        <p:cNvGrpSpPr/>
        <p:nvPr/>
      </p:nvGrpSpPr>
      <p:grpSpPr>
        <a:xfrm>
          <a:off x="0" y="0"/>
          <a:ext cx="0" cy="0"/>
          <a:chOff x="0" y="0"/>
          <a:chExt cx="0" cy="0"/>
        </a:xfrm>
      </p:grpSpPr>
      <p:sp>
        <p:nvSpPr>
          <p:cNvPr id="19" name="Google Shape;19;p33"/>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0" name="Google Shape;20;p33"/>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1 2">
  <p:cSld name="Title slide 1 2">
    <p:spTree>
      <p:nvGrpSpPr>
        <p:cNvPr id="1" name="Shape 144"/>
        <p:cNvGrpSpPr/>
        <p:nvPr/>
      </p:nvGrpSpPr>
      <p:grpSpPr>
        <a:xfrm>
          <a:off x="0" y="0"/>
          <a:ext cx="0" cy="0"/>
          <a:chOff x="0" y="0"/>
          <a:chExt cx="0" cy="0"/>
        </a:xfrm>
      </p:grpSpPr>
      <p:sp>
        <p:nvSpPr>
          <p:cNvPr id="145" name="Google Shape;145;g2698ca918e8_0_467"/>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46" name="Google Shape;146;g2698ca918e8_0_46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47" name="Google Shape;147;g2698ca918e8_0_467"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48"/>
        <p:cNvGrpSpPr/>
        <p:nvPr/>
      </p:nvGrpSpPr>
      <p:grpSpPr>
        <a:xfrm>
          <a:off x="0" y="0"/>
          <a:ext cx="0" cy="0"/>
          <a:chOff x="0" y="0"/>
          <a:chExt cx="0" cy="0"/>
        </a:xfrm>
      </p:grpSpPr>
      <p:sp>
        <p:nvSpPr>
          <p:cNvPr id="149" name="Google Shape;149;g2698ca918e8_0_471"/>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
              <a:buNone/>
              <a:defRPr sz="200"/>
            </a:lvl1pPr>
            <a:lvl2pPr lvl="1" algn="ctr" rtl="0">
              <a:lnSpc>
                <a:spcPct val="100000"/>
              </a:lnSpc>
              <a:spcBef>
                <a:spcPts val="0"/>
              </a:spcBef>
              <a:spcAft>
                <a:spcPts val="0"/>
              </a:spcAft>
              <a:buClr>
                <a:schemeClr val="dk1"/>
              </a:buClr>
              <a:buSzPts val="2800"/>
              <a:buNone/>
              <a:defRPr sz="2800"/>
            </a:lvl2pPr>
            <a:lvl3pPr lvl="2" algn="ctr" rtl="0">
              <a:lnSpc>
                <a:spcPct val="100000"/>
              </a:lnSpc>
              <a:spcBef>
                <a:spcPts val="0"/>
              </a:spcBef>
              <a:spcAft>
                <a:spcPts val="0"/>
              </a:spcAft>
              <a:buClr>
                <a:schemeClr val="dk1"/>
              </a:buClr>
              <a:buSzPts val="2800"/>
              <a:buNone/>
              <a:defRPr sz="2800"/>
            </a:lvl3pPr>
            <a:lvl4pPr lvl="3" algn="ctr" rtl="0">
              <a:lnSpc>
                <a:spcPct val="100000"/>
              </a:lnSpc>
              <a:spcBef>
                <a:spcPts val="0"/>
              </a:spcBef>
              <a:spcAft>
                <a:spcPts val="0"/>
              </a:spcAft>
              <a:buClr>
                <a:schemeClr val="dk1"/>
              </a:buClr>
              <a:buSzPts val="2800"/>
              <a:buNone/>
              <a:defRPr sz="2800"/>
            </a:lvl4pPr>
            <a:lvl5pPr lvl="4" algn="ctr" rtl="0">
              <a:lnSpc>
                <a:spcPct val="100000"/>
              </a:lnSpc>
              <a:spcBef>
                <a:spcPts val="0"/>
              </a:spcBef>
              <a:spcAft>
                <a:spcPts val="0"/>
              </a:spcAft>
              <a:buClr>
                <a:schemeClr val="dk1"/>
              </a:buClr>
              <a:buSzPts val="2800"/>
              <a:buNone/>
              <a:defRPr sz="2800"/>
            </a:lvl5pPr>
            <a:lvl6pPr lvl="5" algn="ctr" rtl="0">
              <a:lnSpc>
                <a:spcPct val="100000"/>
              </a:lnSpc>
              <a:spcBef>
                <a:spcPts val="0"/>
              </a:spcBef>
              <a:spcAft>
                <a:spcPts val="0"/>
              </a:spcAft>
              <a:buClr>
                <a:schemeClr val="dk1"/>
              </a:buClr>
              <a:buSzPts val="2800"/>
              <a:buNone/>
              <a:defRPr sz="2800"/>
            </a:lvl6pPr>
            <a:lvl7pPr lvl="6" algn="ctr" rtl="0">
              <a:lnSpc>
                <a:spcPct val="100000"/>
              </a:lnSpc>
              <a:spcBef>
                <a:spcPts val="0"/>
              </a:spcBef>
              <a:spcAft>
                <a:spcPts val="0"/>
              </a:spcAft>
              <a:buClr>
                <a:schemeClr val="dk1"/>
              </a:buClr>
              <a:buSzPts val="2800"/>
              <a:buNone/>
              <a:defRPr sz="2800"/>
            </a:lvl7pPr>
            <a:lvl8pPr lvl="7" algn="ctr" rtl="0">
              <a:lnSpc>
                <a:spcPct val="100000"/>
              </a:lnSpc>
              <a:spcBef>
                <a:spcPts val="0"/>
              </a:spcBef>
              <a:spcAft>
                <a:spcPts val="0"/>
              </a:spcAft>
              <a:buClr>
                <a:schemeClr val="dk1"/>
              </a:buClr>
              <a:buSzPts val="2800"/>
              <a:buNone/>
              <a:defRPr sz="2800"/>
            </a:lvl8pPr>
            <a:lvl9pPr lvl="8" algn="ctr" rtl="0">
              <a:lnSpc>
                <a:spcPct val="100000"/>
              </a:lnSpc>
              <a:spcBef>
                <a:spcPts val="0"/>
              </a:spcBef>
              <a:spcAft>
                <a:spcPts val="0"/>
              </a:spcAft>
              <a:buClr>
                <a:schemeClr val="dk1"/>
              </a:buClr>
              <a:buSzPts val="2800"/>
              <a:buNone/>
              <a:defRPr sz="2800"/>
            </a:lvl9pPr>
          </a:lstStyle>
          <a:p>
            <a:endParaRPr/>
          </a:p>
        </p:txBody>
      </p:sp>
      <p:sp>
        <p:nvSpPr>
          <p:cNvPr id="150" name="Google Shape;150;g2698ca918e8_0_471"/>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1" name="Google Shape;151;g2698ca918e8_0_47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52" name="Google Shape;152;g2698ca918e8_0_471"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10">
  <p:cSld name="Title slide 10">
    <p:spTree>
      <p:nvGrpSpPr>
        <p:cNvPr id="1" name="Shape 153"/>
        <p:cNvGrpSpPr/>
        <p:nvPr/>
      </p:nvGrpSpPr>
      <p:grpSpPr>
        <a:xfrm>
          <a:off x="0" y="0"/>
          <a:ext cx="0" cy="0"/>
          <a:chOff x="0" y="0"/>
          <a:chExt cx="0" cy="0"/>
        </a:xfrm>
      </p:grpSpPr>
      <p:sp>
        <p:nvSpPr>
          <p:cNvPr id="154" name="Google Shape;154;g2698ca918e8_0_47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5" name="Google Shape;155;g2698ca918e8_0_47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56" name="Google Shape;156;g2698ca918e8_0_476"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8">
  <p:cSld name="Title slide 8">
    <p:spTree>
      <p:nvGrpSpPr>
        <p:cNvPr id="1" name="Shape 157"/>
        <p:cNvGrpSpPr/>
        <p:nvPr/>
      </p:nvGrpSpPr>
      <p:grpSpPr>
        <a:xfrm>
          <a:off x="0" y="0"/>
          <a:ext cx="0" cy="0"/>
          <a:chOff x="0" y="0"/>
          <a:chExt cx="0" cy="0"/>
        </a:xfrm>
      </p:grpSpPr>
      <p:sp>
        <p:nvSpPr>
          <p:cNvPr id="158" name="Google Shape;158;g2698ca918e8_0_480"/>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9" name="Google Shape;159;g2698ca918e8_0_48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60" name="Google Shape;160;g2698ca918e8_0_480"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61"/>
        <p:cNvGrpSpPr/>
        <p:nvPr/>
      </p:nvGrpSpPr>
      <p:grpSpPr>
        <a:xfrm>
          <a:off x="0" y="0"/>
          <a:ext cx="0" cy="0"/>
          <a:chOff x="0" y="0"/>
          <a:chExt cx="0" cy="0"/>
        </a:xfrm>
      </p:grpSpPr>
      <p:sp>
        <p:nvSpPr>
          <p:cNvPr id="162" name="Google Shape;162;g2698ca918e8_0_484"/>
          <p:cNvSpPr txBox="1">
            <a:spLocks noGrp="1"/>
          </p:cNvSpPr>
          <p:nvPr>
            <p:ph type="ctrTitle"/>
          </p:nvPr>
        </p:nvSpPr>
        <p:spPr>
          <a:xfrm>
            <a:off x="1255500" y="1266709"/>
            <a:ext cx="7533000" cy="26946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g2698ca918e8_0_484"/>
          <p:cNvSpPr txBox="1">
            <a:spLocks noGrp="1"/>
          </p:cNvSpPr>
          <p:nvPr>
            <p:ph type="subTitle" idx="1"/>
          </p:nvPr>
        </p:nvSpPr>
        <p:spPr>
          <a:xfrm>
            <a:off x="1255500" y="4065292"/>
            <a:ext cx="7533000" cy="1868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64" name="Google Shape;164;g2698ca918e8_0_484"/>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5" name="Google Shape;165;g2698ca918e8_0_484"/>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g2698ca918e8_0_484"/>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67"/>
        <p:cNvGrpSpPr/>
        <p:nvPr/>
      </p:nvGrpSpPr>
      <p:grpSpPr>
        <a:xfrm>
          <a:off x="0" y="0"/>
          <a:ext cx="0" cy="0"/>
          <a:chOff x="0" y="0"/>
          <a:chExt cx="0" cy="0"/>
        </a:xfrm>
      </p:grpSpPr>
      <p:sp>
        <p:nvSpPr>
          <p:cNvPr id="168" name="Google Shape;168;g2698ca918e8_0_490"/>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g2698ca918e8_0_490"/>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0" name="Google Shape;170;g2698ca918e8_0_49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g2698ca918e8_0_49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g2698ca918e8_0_49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3"/>
        <p:cNvGrpSpPr/>
        <p:nvPr/>
      </p:nvGrpSpPr>
      <p:grpSpPr>
        <a:xfrm>
          <a:off x="0" y="0"/>
          <a:ext cx="0" cy="0"/>
          <a:chOff x="0" y="0"/>
          <a:chExt cx="0" cy="0"/>
        </a:xfrm>
      </p:grpSpPr>
      <p:sp>
        <p:nvSpPr>
          <p:cNvPr id="174" name="Google Shape;174;g2698ca918e8_0_496"/>
          <p:cNvSpPr txBox="1">
            <a:spLocks noGrp="1"/>
          </p:cNvSpPr>
          <p:nvPr>
            <p:ph type="title"/>
          </p:nvPr>
        </p:nvSpPr>
        <p:spPr>
          <a:xfrm>
            <a:off x="685294" y="1929626"/>
            <a:ext cx="8663100" cy="321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g2698ca918e8_0_496"/>
          <p:cNvSpPr txBox="1">
            <a:spLocks noGrp="1"/>
          </p:cNvSpPr>
          <p:nvPr>
            <p:ph type="body" idx="1"/>
          </p:nvPr>
        </p:nvSpPr>
        <p:spPr>
          <a:xfrm>
            <a:off x="685294" y="5179709"/>
            <a:ext cx="8663100" cy="1693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76" name="Google Shape;176;g2698ca918e8_0_496"/>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7" name="Google Shape;177;g2698ca918e8_0_496"/>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8" name="Google Shape;178;g2698ca918e8_0_496"/>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79"/>
        <p:cNvGrpSpPr/>
        <p:nvPr/>
      </p:nvGrpSpPr>
      <p:grpSpPr>
        <a:xfrm>
          <a:off x="0" y="0"/>
          <a:ext cx="0" cy="0"/>
          <a:chOff x="0" y="0"/>
          <a:chExt cx="0" cy="0"/>
        </a:xfrm>
      </p:grpSpPr>
      <p:sp>
        <p:nvSpPr>
          <p:cNvPr id="180" name="Google Shape;180;g2698ca918e8_0_502"/>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g2698ca918e8_0_502"/>
          <p:cNvSpPr txBox="1">
            <a:spLocks noGrp="1"/>
          </p:cNvSpPr>
          <p:nvPr>
            <p:ph type="body" idx="1"/>
          </p:nvPr>
        </p:nvSpPr>
        <p:spPr>
          <a:xfrm>
            <a:off x="69052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2" name="Google Shape;182;g2698ca918e8_0_502"/>
          <p:cNvSpPr txBox="1">
            <a:spLocks noGrp="1"/>
          </p:cNvSpPr>
          <p:nvPr>
            <p:ph type="body" idx="2"/>
          </p:nvPr>
        </p:nvSpPr>
        <p:spPr>
          <a:xfrm>
            <a:off x="508477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g2698ca918e8_0_50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g2698ca918e8_0_50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5" name="Google Shape;185;g2698ca918e8_0_50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86"/>
        <p:cNvGrpSpPr/>
        <p:nvPr/>
      </p:nvGrpSpPr>
      <p:grpSpPr>
        <a:xfrm>
          <a:off x="0" y="0"/>
          <a:ext cx="0" cy="0"/>
          <a:chOff x="0" y="0"/>
          <a:chExt cx="0" cy="0"/>
        </a:xfrm>
      </p:grpSpPr>
      <p:sp>
        <p:nvSpPr>
          <p:cNvPr id="187" name="Google Shape;187;g2698ca918e8_0_509"/>
          <p:cNvSpPr txBox="1">
            <a:spLocks noGrp="1"/>
          </p:cNvSpPr>
          <p:nvPr>
            <p:ph type="title"/>
          </p:nvPr>
        </p:nvSpPr>
        <p:spPr>
          <a:xfrm>
            <a:off x="691833" y="412083"/>
            <a:ext cx="8663100" cy="1496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g2698ca918e8_0_509"/>
          <p:cNvSpPr txBox="1">
            <a:spLocks noGrp="1"/>
          </p:cNvSpPr>
          <p:nvPr>
            <p:ph type="body" idx="1"/>
          </p:nvPr>
        </p:nvSpPr>
        <p:spPr>
          <a:xfrm>
            <a:off x="691833" y="1897376"/>
            <a:ext cx="4249200" cy="930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9" name="Google Shape;189;g2698ca918e8_0_509"/>
          <p:cNvSpPr txBox="1">
            <a:spLocks noGrp="1"/>
          </p:cNvSpPr>
          <p:nvPr>
            <p:ph type="body" idx="2"/>
          </p:nvPr>
        </p:nvSpPr>
        <p:spPr>
          <a:xfrm>
            <a:off x="691833" y="2827250"/>
            <a:ext cx="4249200" cy="4158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0" name="Google Shape;190;g2698ca918e8_0_509"/>
          <p:cNvSpPr txBox="1">
            <a:spLocks noGrp="1"/>
          </p:cNvSpPr>
          <p:nvPr>
            <p:ph type="body" idx="3"/>
          </p:nvPr>
        </p:nvSpPr>
        <p:spPr>
          <a:xfrm>
            <a:off x="5084775" y="1897376"/>
            <a:ext cx="4269900" cy="930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91" name="Google Shape;191;g2698ca918e8_0_509"/>
          <p:cNvSpPr txBox="1">
            <a:spLocks noGrp="1"/>
          </p:cNvSpPr>
          <p:nvPr>
            <p:ph type="body" idx="4"/>
          </p:nvPr>
        </p:nvSpPr>
        <p:spPr>
          <a:xfrm>
            <a:off x="5084775" y="2827250"/>
            <a:ext cx="4269900" cy="4158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2" name="Google Shape;192;g2698ca918e8_0_509"/>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3" name="Google Shape;193;g2698ca918e8_0_509"/>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g2698ca918e8_0_509"/>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95"/>
        <p:cNvGrpSpPr/>
        <p:nvPr/>
      </p:nvGrpSpPr>
      <p:grpSpPr>
        <a:xfrm>
          <a:off x="0" y="0"/>
          <a:ext cx="0" cy="0"/>
          <a:chOff x="0" y="0"/>
          <a:chExt cx="0" cy="0"/>
        </a:xfrm>
      </p:grpSpPr>
      <p:sp>
        <p:nvSpPr>
          <p:cNvPr id="196" name="Google Shape;196;g2698ca918e8_0_518"/>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g2698ca918e8_0_518"/>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8" name="Google Shape;198;g2698ca918e8_0_518"/>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g2698ca918e8_0_518"/>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 name="Google Shape;23;p34"/>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00"/>
        <p:cNvGrpSpPr/>
        <p:nvPr/>
      </p:nvGrpSpPr>
      <p:grpSpPr>
        <a:xfrm>
          <a:off x="0" y="0"/>
          <a:ext cx="0" cy="0"/>
          <a:chOff x="0" y="0"/>
          <a:chExt cx="0" cy="0"/>
        </a:xfrm>
      </p:grpSpPr>
      <p:sp>
        <p:nvSpPr>
          <p:cNvPr id="201" name="Google Shape;201;g2698ca918e8_0_52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2" name="Google Shape;202;g2698ca918e8_0_52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3" name="Google Shape;203;g2698ca918e8_0_52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04"/>
        <p:cNvGrpSpPr/>
        <p:nvPr/>
      </p:nvGrpSpPr>
      <p:grpSpPr>
        <a:xfrm>
          <a:off x="0" y="0"/>
          <a:ext cx="0" cy="0"/>
          <a:chOff x="0" y="0"/>
          <a:chExt cx="0" cy="0"/>
        </a:xfrm>
      </p:grpSpPr>
      <p:sp>
        <p:nvSpPr>
          <p:cNvPr id="205" name="Google Shape;205;g2698ca918e8_0_527"/>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6" name="Google Shape;206;g2698ca918e8_0_527"/>
          <p:cNvSpPr txBox="1">
            <a:spLocks noGrp="1"/>
          </p:cNvSpPr>
          <p:nvPr>
            <p:ph type="body" idx="1"/>
          </p:nvPr>
        </p:nvSpPr>
        <p:spPr>
          <a:xfrm>
            <a:off x="4270008" y="1114417"/>
            <a:ext cx="5084700" cy="5500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07" name="Google Shape;207;g2698ca918e8_0_527"/>
          <p:cNvSpPr txBox="1">
            <a:spLocks noGrp="1"/>
          </p:cNvSpPr>
          <p:nvPr>
            <p:ph type="body" idx="2"/>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08" name="Google Shape;208;g2698ca918e8_0_527"/>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9" name="Google Shape;209;g2698ca918e8_0_527"/>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0" name="Google Shape;210;g2698ca918e8_0_527"/>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11"/>
        <p:cNvGrpSpPr/>
        <p:nvPr/>
      </p:nvGrpSpPr>
      <p:grpSpPr>
        <a:xfrm>
          <a:off x="0" y="0"/>
          <a:ext cx="0" cy="0"/>
          <a:chOff x="0" y="0"/>
          <a:chExt cx="0" cy="0"/>
        </a:xfrm>
      </p:grpSpPr>
      <p:sp>
        <p:nvSpPr>
          <p:cNvPr id="212" name="Google Shape;212;g2698ca918e8_0_534"/>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3" name="Google Shape;213;g2698ca918e8_0_534"/>
          <p:cNvSpPr>
            <a:spLocks noGrp="1"/>
          </p:cNvSpPr>
          <p:nvPr>
            <p:ph type="pic" idx="2"/>
          </p:nvPr>
        </p:nvSpPr>
        <p:spPr>
          <a:xfrm>
            <a:off x="4270008" y="1114417"/>
            <a:ext cx="5084700" cy="5500500"/>
          </a:xfrm>
          <a:prstGeom prst="rect">
            <a:avLst/>
          </a:prstGeom>
          <a:noFill/>
          <a:ln>
            <a:noFill/>
          </a:ln>
        </p:spPr>
      </p:sp>
      <p:sp>
        <p:nvSpPr>
          <p:cNvPr id="214" name="Google Shape;214;g2698ca918e8_0_534"/>
          <p:cNvSpPr txBox="1">
            <a:spLocks noGrp="1"/>
          </p:cNvSpPr>
          <p:nvPr>
            <p:ph type="body" idx="1"/>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15" name="Google Shape;215;g2698ca918e8_0_534"/>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6" name="Google Shape;216;g2698ca918e8_0_534"/>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 name="Google Shape;217;g2698ca918e8_0_534"/>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18"/>
        <p:cNvGrpSpPr/>
        <p:nvPr/>
      </p:nvGrpSpPr>
      <p:grpSpPr>
        <a:xfrm>
          <a:off x="0" y="0"/>
          <a:ext cx="0" cy="0"/>
          <a:chOff x="0" y="0"/>
          <a:chExt cx="0" cy="0"/>
        </a:xfrm>
      </p:grpSpPr>
      <p:sp>
        <p:nvSpPr>
          <p:cNvPr id="219" name="Google Shape;219;g2698ca918e8_0_541"/>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0" name="Google Shape;220;g2698ca918e8_0_541"/>
          <p:cNvSpPr txBox="1">
            <a:spLocks noGrp="1"/>
          </p:cNvSpPr>
          <p:nvPr>
            <p:ph type="body" idx="1"/>
          </p:nvPr>
        </p:nvSpPr>
        <p:spPr>
          <a:xfrm rot="5400000">
            <a:off x="2566575" y="184517"/>
            <a:ext cx="4911000" cy="8662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1" name="Google Shape;221;g2698ca918e8_0_541"/>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2" name="Google Shape;222;g2698ca918e8_0_541"/>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3" name="Google Shape;223;g2698ca918e8_0_541"/>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24"/>
        <p:cNvGrpSpPr/>
        <p:nvPr/>
      </p:nvGrpSpPr>
      <p:grpSpPr>
        <a:xfrm>
          <a:off x="0" y="0"/>
          <a:ext cx="0" cy="0"/>
          <a:chOff x="0" y="0"/>
          <a:chExt cx="0" cy="0"/>
        </a:xfrm>
      </p:grpSpPr>
      <p:sp>
        <p:nvSpPr>
          <p:cNvPr id="225" name="Google Shape;225;g2698ca918e8_0_547"/>
          <p:cNvSpPr txBox="1">
            <a:spLocks noGrp="1"/>
          </p:cNvSpPr>
          <p:nvPr>
            <p:ph type="title"/>
          </p:nvPr>
        </p:nvSpPr>
        <p:spPr>
          <a:xfrm rot="5400000">
            <a:off x="4991025" y="2608833"/>
            <a:ext cx="6559200" cy="216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6" name="Google Shape;226;g2698ca918e8_0_547"/>
          <p:cNvSpPr txBox="1">
            <a:spLocks noGrp="1"/>
          </p:cNvSpPr>
          <p:nvPr>
            <p:ph type="body" idx="1"/>
          </p:nvPr>
        </p:nvSpPr>
        <p:spPr>
          <a:xfrm rot="5400000">
            <a:off x="596738" y="505833"/>
            <a:ext cx="6559200" cy="6371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7" name="Google Shape;227;g2698ca918e8_0_547"/>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8" name="Google Shape;228;g2698ca918e8_0_547"/>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 name="Google Shape;229;g2698ca918e8_0_547"/>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5">
  <p:cSld name="Title slide 1 5">
    <p:spTree>
      <p:nvGrpSpPr>
        <p:cNvPr id="1" name="Shape 230"/>
        <p:cNvGrpSpPr/>
        <p:nvPr/>
      </p:nvGrpSpPr>
      <p:grpSpPr>
        <a:xfrm>
          <a:off x="0" y="0"/>
          <a:ext cx="0" cy="0"/>
          <a:chOff x="0" y="0"/>
          <a:chExt cx="0" cy="0"/>
        </a:xfrm>
      </p:grpSpPr>
      <p:sp>
        <p:nvSpPr>
          <p:cNvPr id="231" name="Google Shape;231;g2698ca918e8_0_553"/>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
              <a:buNone/>
              <a:defRPr sz="200"/>
            </a:lvl1pPr>
            <a:lvl2pPr lvl="1" algn="ctr" rtl="0">
              <a:lnSpc>
                <a:spcPct val="100000"/>
              </a:lnSpc>
              <a:spcBef>
                <a:spcPts val="0"/>
              </a:spcBef>
              <a:spcAft>
                <a:spcPts val="0"/>
              </a:spcAft>
              <a:buClr>
                <a:schemeClr val="dk1"/>
              </a:buClr>
              <a:buSzPts val="2800"/>
              <a:buNone/>
              <a:defRPr sz="2800"/>
            </a:lvl2pPr>
            <a:lvl3pPr lvl="2" algn="ctr" rtl="0">
              <a:lnSpc>
                <a:spcPct val="100000"/>
              </a:lnSpc>
              <a:spcBef>
                <a:spcPts val="0"/>
              </a:spcBef>
              <a:spcAft>
                <a:spcPts val="0"/>
              </a:spcAft>
              <a:buClr>
                <a:schemeClr val="dk1"/>
              </a:buClr>
              <a:buSzPts val="2800"/>
              <a:buNone/>
              <a:defRPr sz="2800"/>
            </a:lvl3pPr>
            <a:lvl4pPr lvl="3" algn="ctr" rtl="0">
              <a:lnSpc>
                <a:spcPct val="100000"/>
              </a:lnSpc>
              <a:spcBef>
                <a:spcPts val="0"/>
              </a:spcBef>
              <a:spcAft>
                <a:spcPts val="0"/>
              </a:spcAft>
              <a:buClr>
                <a:schemeClr val="dk1"/>
              </a:buClr>
              <a:buSzPts val="2800"/>
              <a:buNone/>
              <a:defRPr sz="2800"/>
            </a:lvl4pPr>
            <a:lvl5pPr lvl="4" algn="ctr" rtl="0">
              <a:lnSpc>
                <a:spcPct val="100000"/>
              </a:lnSpc>
              <a:spcBef>
                <a:spcPts val="0"/>
              </a:spcBef>
              <a:spcAft>
                <a:spcPts val="0"/>
              </a:spcAft>
              <a:buClr>
                <a:schemeClr val="dk1"/>
              </a:buClr>
              <a:buSzPts val="2800"/>
              <a:buNone/>
              <a:defRPr sz="2800"/>
            </a:lvl5pPr>
            <a:lvl6pPr lvl="5" algn="ctr" rtl="0">
              <a:lnSpc>
                <a:spcPct val="100000"/>
              </a:lnSpc>
              <a:spcBef>
                <a:spcPts val="0"/>
              </a:spcBef>
              <a:spcAft>
                <a:spcPts val="0"/>
              </a:spcAft>
              <a:buClr>
                <a:schemeClr val="dk1"/>
              </a:buClr>
              <a:buSzPts val="2800"/>
              <a:buNone/>
              <a:defRPr sz="2800"/>
            </a:lvl6pPr>
            <a:lvl7pPr lvl="6" algn="ctr" rtl="0">
              <a:lnSpc>
                <a:spcPct val="100000"/>
              </a:lnSpc>
              <a:spcBef>
                <a:spcPts val="0"/>
              </a:spcBef>
              <a:spcAft>
                <a:spcPts val="0"/>
              </a:spcAft>
              <a:buClr>
                <a:schemeClr val="dk1"/>
              </a:buClr>
              <a:buSzPts val="2800"/>
              <a:buNone/>
              <a:defRPr sz="2800"/>
            </a:lvl7pPr>
            <a:lvl8pPr lvl="7" algn="ctr" rtl="0">
              <a:lnSpc>
                <a:spcPct val="100000"/>
              </a:lnSpc>
              <a:spcBef>
                <a:spcPts val="0"/>
              </a:spcBef>
              <a:spcAft>
                <a:spcPts val="0"/>
              </a:spcAft>
              <a:buClr>
                <a:schemeClr val="dk1"/>
              </a:buClr>
              <a:buSzPts val="2800"/>
              <a:buNone/>
              <a:defRPr sz="2800"/>
            </a:lvl8pPr>
            <a:lvl9pPr lvl="8" algn="ctr" rtl="0">
              <a:lnSpc>
                <a:spcPct val="100000"/>
              </a:lnSpc>
              <a:spcBef>
                <a:spcPts val="0"/>
              </a:spcBef>
              <a:spcAft>
                <a:spcPts val="0"/>
              </a:spcAft>
              <a:buClr>
                <a:schemeClr val="dk1"/>
              </a:buClr>
              <a:buSzPts val="2800"/>
              <a:buNone/>
              <a:defRPr sz="2800"/>
            </a:lvl9pPr>
          </a:lstStyle>
          <a:p>
            <a:endParaRPr/>
          </a:p>
        </p:txBody>
      </p:sp>
      <p:sp>
        <p:nvSpPr>
          <p:cNvPr id="232" name="Google Shape;232;g2698ca918e8_0_553"/>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33" name="Google Shape;233;g2698ca918e8_0_553"/>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34" name="Google Shape;234;g2698ca918e8_0_553"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235"/>
        <p:cNvGrpSpPr/>
        <p:nvPr/>
      </p:nvGrpSpPr>
      <p:grpSpPr>
        <a:xfrm>
          <a:off x="0" y="0"/>
          <a:ext cx="0" cy="0"/>
          <a:chOff x="0" y="0"/>
          <a:chExt cx="0" cy="0"/>
        </a:xfrm>
      </p:grpSpPr>
      <p:sp>
        <p:nvSpPr>
          <p:cNvPr id="236" name="Google Shape;236;g2698ca918e8_0_558"/>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1">
  <p:cSld name="Title slide 3 1">
    <p:spTree>
      <p:nvGrpSpPr>
        <p:cNvPr id="1" name="Shape 237"/>
        <p:cNvGrpSpPr/>
        <p:nvPr/>
      </p:nvGrpSpPr>
      <p:grpSpPr>
        <a:xfrm>
          <a:off x="0" y="0"/>
          <a:ext cx="0" cy="0"/>
          <a:chOff x="0" y="0"/>
          <a:chExt cx="0" cy="0"/>
        </a:xfrm>
      </p:grpSpPr>
      <p:sp>
        <p:nvSpPr>
          <p:cNvPr id="238" name="Google Shape;238;g2698ca918e8_0_560"/>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39" name="Google Shape;239;g2698ca918e8_0_560"/>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40" name="Google Shape;240;g2698ca918e8_0_56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41" name="Google Shape;241;g2698ca918e8_0_560"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13">
  <p:cSld name="Title slide 13">
    <p:spTree>
      <p:nvGrpSpPr>
        <p:cNvPr id="1" name="Shape 242"/>
        <p:cNvGrpSpPr/>
        <p:nvPr/>
      </p:nvGrpSpPr>
      <p:grpSpPr>
        <a:xfrm>
          <a:off x="0" y="0"/>
          <a:ext cx="0" cy="0"/>
          <a:chOff x="0" y="0"/>
          <a:chExt cx="0" cy="0"/>
        </a:xfrm>
      </p:grpSpPr>
      <p:sp>
        <p:nvSpPr>
          <p:cNvPr id="243" name="Google Shape;243;g2698ca918e8_0_565"/>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44" name="Google Shape;244;g2698ca918e8_0_565"/>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45" name="Google Shape;245;g2698ca918e8_0_565"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1">
  <p:cSld name="1_Title slide">
    <p:spTree>
      <p:nvGrpSpPr>
        <p:cNvPr id="1" name="Shape 246"/>
        <p:cNvGrpSpPr/>
        <p:nvPr/>
      </p:nvGrpSpPr>
      <p:grpSpPr>
        <a:xfrm>
          <a:off x="0" y="0"/>
          <a:ext cx="0" cy="0"/>
          <a:chOff x="0" y="0"/>
          <a:chExt cx="0" cy="0"/>
        </a:xfrm>
      </p:grpSpPr>
      <p:sp>
        <p:nvSpPr>
          <p:cNvPr id="247" name="Google Shape;247;g2698ca918e8_0_569"/>
          <p:cNvSpPr txBox="1">
            <a:spLocks noGrp="1"/>
          </p:cNvSpPr>
          <p:nvPr>
            <p:ph type="ctrTitle"/>
          </p:nvPr>
        </p:nvSpPr>
        <p:spPr>
          <a:xfrm>
            <a:off x="342388" y="1120446"/>
            <a:ext cx="9359100" cy="3088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248" name="Google Shape;248;g2698ca918e8_0_569"/>
          <p:cNvSpPr txBox="1">
            <a:spLocks noGrp="1"/>
          </p:cNvSpPr>
          <p:nvPr>
            <p:ph type="subTitle" idx="1"/>
          </p:nvPr>
        </p:nvSpPr>
        <p:spPr>
          <a:xfrm>
            <a:off x="342379" y="4264825"/>
            <a:ext cx="9359100" cy="1192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49" name="Google Shape;249;g2698ca918e8_0_569"/>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4 2">
  <p:cSld name="Title slide 4 2">
    <p:spTree>
      <p:nvGrpSpPr>
        <p:cNvPr id="1" name="Shape 24"/>
        <p:cNvGrpSpPr/>
        <p:nvPr/>
      </p:nvGrpSpPr>
      <p:grpSpPr>
        <a:xfrm>
          <a:off x="0" y="0"/>
          <a:ext cx="0" cy="0"/>
          <a:chOff x="0" y="0"/>
          <a:chExt cx="0" cy="0"/>
        </a:xfrm>
      </p:grpSpPr>
      <p:sp>
        <p:nvSpPr>
          <p:cNvPr id="25" name="Google Shape;25;p35"/>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6" name="Google Shape;26;p35"/>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7" name="Google Shape;27;p35"/>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1 4">
  <p:cSld name="Title slide 1 4">
    <p:spTree>
      <p:nvGrpSpPr>
        <p:cNvPr id="1" name="Shape 254"/>
        <p:cNvGrpSpPr/>
        <p:nvPr/>
      </p:nvGrpSpPr>
      <p:grpSpPr>
        <a:xfrm>
          <a:off x="0" y="0"/>
          <a:ext cx="0" cy="0"/>
          <a:chOff x="0" y="0"/>
          <a:chExt cx="0" cy="0"/>
        </a:xfrm>
      </p:grpSpPr>
      <p:sp>
        <p:nvSpPr>
          <p:cNvPr id="255" name="Google Shape;255;g2698ca918e8_0_577"/>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56" name="Google Shape;256;g2698ca918e8_0_577"/>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57" name="Google Shape;257;g2698ca918e8_0_57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58" name="Google Shape;258;g2698ca918e8_0_577"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63"/>
        <p:cNvGrpSpPr/>
        <p:nvPr/>
      </p:nvGrpSpPr>
      <p:grpSpPr>
        <a:xfrm>
          <a:off x="0" y="0"/>
          <a:ext cx="0" cy="0"/>
          <a:chOff x="0" y="0"/>
          <a:chExt cx="0" cy="0"/>
        </a:xfrm>
      </p:grpSpPr>
      <p:sp>
        <p:nvSpPr>
          <p:cNvPr id="264" name="Google Shape;264;g2698ca918e8_0_586"/>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dk1"/>
              </a:buClr>
              <a:buSzPts val="3600"/>
              <a:buFont typeface="Calibri"/>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65" name="Google Shape;265;g2698ca918e8_0_586"/>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1 5 1">
  <p:cSld name="TITLE_1_6">
    <p:spTree>
      <p:nvGrpSpPr>
        <p:cNvPr id="1" name="Shape 266"/>
        <p:cNvGrpSpPr/>
        <p:nvPr/>
      </p:nvGrpSpPr>
      <p:grpSpPr>
        <a:xfrm>
          <a:off x="0" y="0"/>
          <a:ext cx="0" cy="0"/>
          <a:chOff x="0" y="0"/>
          <a:chExt cx="0" cy="0"/>
        </a:xfrm>
      </p:grpSpPr>
      <p:sp>
        <p:nvSpPr>
          <p:cNvPr id="267" name="Google Shape;267;g2698ca918e8_0_589"/>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lvl="0" algn="ctr" rtl="0">
              <a:lnSpc>
                <a:spcPct val="100000"/>
              </a:lnSpc>
              <a:spcBef>
                <a:spcPts val="0"/>
              </a:spcBef>
              <a:spcAft>
                <a:spcPts val="0"/>
              </a:spcAft>
              <a:buSzPts val="200"/>
              <a:buNone/>
              <a:defRPr sz="200"/>
            </a:lvl1pPr>
            <a:lvl2pPr lvl="1" algn="ctr" rtl="0">
              <a:lnSpc>
                <a:spcPct val="100000"/>
              </a:lnSpc>
              <a:spcBef>
                <a:spcPts val="0"/>
              </a:spcBef>
              <a:spcAft>
                <a:spcPts val="0"/>
              </a:spcAft>
              <a:buSzPts val="3100"/>
              <a:buNone/>
              <a:defRPr sz="3100"/>
            </a:lvl2pPr>
            <a:lvl3pPr lvl="2" algn="ctr" rtl="0">
              <a:lnSpc>
                <a:spcPct val="100000"/>
              </a:lnSpc>
              <a:spcBef>
                <a:spcPts val="0"/>
              </a:spcBef>
              <a:spcAft>
                <a:spcPts val="0"/>
              </a:spcAft>
              <a:buSzPts val="3100"/>
              <a:buNone/>
              <a:defRPr sz="3100"/>
            </a:lvl3pPr>
            <a:lvl4pPr lvl="3" algn="ctr" rtl="0">
              <a:lnSpc>
                <a:spcPct val="100000"/>
              </a:lnSpc>
              <a:spcBef>
                <a:spcPts val="0"/>
              </a:spcBef>
              <a:spcAft>
                <a:spcPts val="0"/>
              </a:spcAft>
              <a:buSzPts val="3100"/>
              <a:buNone/>
              <a:defRPr sz="3100"/>
            </a:lvl4pPr>
            <a:lvl5pPr lvl="4" algn="ctr" rtl="0">
              <a:lnSpc>
                <a:spcPct val="100000"/>
              </a:lnSpc>
              <a:spcBef>
                <a:spcPts val="0"/>
              </a:spcBef>
              <a:spcAft>
                <a:spcPts val="0"/>
              </a:spcAft>
              <a:buSzPts val="3100"/>
              <a:buNone/>
              <a:defRPr sz="3100"/>
            </a:lvl5pPr>
            <a:lvl6pPr lvl="5" algn="ctr" rtl="0">
              <a:lnSpc>
                <a:spcPct val="100000"/>
              </a:lnSpc>
              <a:spcBef>
                <a:spcPts val="0"/>
              </a:spcBef>
              <a:spcAft>
                <a:spcPts val="0"/>
              </a:spcAft>
              <a:buSzPts val="3100"/>
              <a:buNone/>
              <a:defRPr sz="3100"/>
            </a:lvl6pPr>
            <a:lvl7pPr lvl="6" algn="ctr" rtl="0">
              <a:lnSpc>
                <a:spcPct val="100000"/>
              </a:lnSpc>
              <a:spcBef>
                <a:spcPts val="0"/>
              </a:spcBef>
              <a:spcAft>
                <a:spcPts val="0"/>
              </a:spcAft>
              <a:buSzPts val="3100"/>
              <a:buNone/>
              <a:defRPr sz="3100"/>
            </a:lvl7pPr>
            <a:lvl8pPr lvl="7" algn="ctr" rtl="0">
              <a:lnSpc>
                <a:spcPct val="100000"/>
              </a:lnSpc>
              <a:spcBef>
                <a:spcPts val="0"/>
              </a:spcBef>
              <a:spcAft>
                <a:spcPts val="0"/>
              </a:spcAft>
              <a:buSzPts val="3100"/>
              <a:buNone/>
              <a:defRPr sz="3100"/>
            </a:lvl8pPr>
            <a:lvl9pPr lvl="8" algn="ctr" rtl="0">
              <a:lnSpc>
                <a:spcPct val="100000"/>
              </a:lnSpc>
              <a:spcBef>
                <a:spcPts val="0"/>
              </a:spcBef>
              <a:spcAft>
                <a:spcPts val="0"/>
              </a:spcAft>
              <a:buSzPts val="3100"/>
              <a:buNone/>
              <a:defRPr sz="3100"/>
            </a:lvl9pPr>
          </a:lstStyle>
          <a:p>
            <a:endParaRPr/>
          </a:p>
        </p:txBody>
      </p:sp>
      <p:sp>
        <p:nvSpPr>
          <p:cNvPr id="268" name="Google Shape;268;g2698ca918e8_0_589"/>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69" name="Google Shape;269;g2698ca918e8_0_589"/>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70" name="Google Shape;270;g2698ca918e8_0_589"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1">
  <p:cSld name="SECTION_HEADER_2">
    <p:spTree>
      <p:nvGrpSpPr>
        <p:cNvPr id="1" name="Shape 271"/>
        <p:cNvGrpSpPr/>
        <p:nvPr/>
      </p:nvGrpSpPr>
      <p:grpSpPr>
        <a:xfrm>
          <a:off x="0" y="0"/>
          <a:ext cx="0" cy="0"/>
          <a:chOff x="0" y="0"/>
          <a:chExt cx="0" cy="0"/>
        </a:xfrm>
      </p:grpSpPr>
      <p:sp>
        <p:nvSpPr>
          <p:cNvPr id="272" name="Google Shape;272;g2698ca918e8_0_594"/>
          <p:cNvSpPr txBox="1">
            <a:spLocks noGrp="1"/>
          </p:cNvSpPr>
          <p:nvPr>
            <p:ph type="title"/>
          </p:nvPr>
        </p:nvSpPr>
        <p:spPr>
          <a:xfrm>
            <a:off x="342379" y="3236625"/>
            <a:ext cx="9359100" cy="1266600"/>
          </a:xfrm>
          <a:prstGeom prst="rect">
            <a:avLst/>
          </a:prstGeom>
          <a:noFill/>
          <a:ln>
            <a:noFill/>
          </a:ln>
        </p:spPr>
        <p:txBody>
          <a:bodyPr spcFirstLastPara="1" wrap="square" lIns="101350" tIns="101350" rIns="101350" bIns="101350" anchor="ctr" anchorCtr="0">
            <a:norm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endParaRPr/>
          </a:p>
        </p:txBody>
      </p:sp>
      <p:sp>
        <p:nvSpPr>
          <p:cNvPr id="273" name="Google Shape;273;g2698ca918e8_0_594"/>
          <p:cNvSpPr txBox="1">
            <a:spLocks noGrp="1"/>
          </p:cNvSpPr>
          <p:nvPr>
            <p:ph type="sldNum" idx="12"/>
          </p:nvPr>
        </p:nvSpPr>
        <p:spPr>
          <a:xfrm>
            <a:off x="9306361" y="7017264"/>
            <a:ext cx="602700" cy="592200"/>
          </a:xfrm>
          <a:prstGeom prst="rect">
            <a:avLst/>
          </a:prstGeom>
          <a:noFill/>
          <a:ln>
            <a:noFill/>
          </a:ln>
        </p:spPr>
        <p:txBody>
          <a:bodyPr spcFirstLastPara="1" wrap="square" lIns="101350" tIns="101350" rIns="101350" bIns="101350" anchor="ctr" anchorCtr="0">
            <a:norm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3 2">
  <p:cSld name="TITLE_3">
    <p:spTree>
      <p:nvGrpSpPr>
        <p:cNvPr id="1" name="Shape 274"/>
        <p:cNvGrpSpPr/>
        <p:nvPr/>
      </p:nvGrpSpPr>
      <p:grpSpPr>
        <a:xfrm>
          <a:off x="0" y="0"/>
          <a:ext cx="0" cy="0"/>
          <a:chOff x="0" y="0"/>
          <a:chExt cx="0" cy="0"/>
        </a:xfrm>
      </p:grpSpPr>
      <p:sp>
        <p:nvSpPr>
          <p:cNvPr id="275" name="Google Shape;275;g2698ca918e8_0_597"/>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lvl="0" algn="ctr" rtl="0">
              <a:lnSpc>
                <a:spcPct val="100000"/>
              </a:lnSpc>
              <a:spcBef>
                <a:spcPts val="0"/>
              </a:spcBef>
              <a:spcAft>
                <a:spcPts val="0"/>
              </a:spcAft>
              <a:buSzPts val="200"/>
              <a:buNone/>
              <a:defRPr sz="200"/>
            </a:lvl1pPr>
            <a:lvl2pPr lvl="1" algn="ctr" rtl="0">
              <a:lnSpc>
                <a:spcPct val="100000"/>
              </a:lnSpc>
              <a:spcBef>
                <a:spcPts val="0"/>
              </a:spcBef>
              <a:spcAft>
                <a:spcPts val="0"/>
              </a:spcAft>
              <a:buSzPts val="3100"/>
              <a:buNone/>
              <a:defRPr sz="3100"/>
            </a:lvl2pPr>
            <a:lvl3pPr lvl="2" algn="ctr" rtl="0">
              <a:lnSpc>
                <a:spcPct val="100000"/>
              </a:lnSpc>
              <a:spcBef>
                <a:spcPts val="0"/>
              </a:spcBef>
              <a:spcAft>
                <a:spcPts val="0"/>
              </a:spcAft>
              <a:buSzPts val="3100"/>
              <a:buNone/>
              <a:defRPr sz="3100"/>
            </a:lvl3pPr>
            <a:lvl4pPr lvl="3" algn="ctr" rtl="0">
              <a:lnSpc>
                <a:spcPct val="100000"/>
              </a:lnSpc>
              <a:spcBef>
                <a:spcPts val="0"/>
              </a:spcBef>
              <a:spcAft>
                <a:spcPts val="0"/>
              </a:spcAft>
              <a:buSzPts val="3100"/>
              <a:buNone/>
              <a:defRPr sz="3100"/>
            </a:lvl4pPr>
            <a:lvl5pPr lvl="4" algn="ctr" rtl="0">
              <a:lnSpc>
                <a:spcPct val="100000"/>
              </a:lnSpc>
              <a:spcBef>
                <a:spcPts val="0"/>
              </a:spcBef>
              <a:spcAft>
                <a:spcPts val="0"/>
              </a:spcAft>
              <a:buSzPts val="3100"/>
              <a:buNone/>
              <a:defRPr sz="3100"/>
            </a:lvl5pPr>
            <a:lvl6pPr lvl="5" algn="ctr" rtl="0">
              <a:lnSpc>
                <a:spcPct val="100000"/>
              </a:lnSpc>
              <a:spcBef>
                <a:spcPts val="0"/>
              </a:spcBef>
              <a:spcAft>
                <a:spcPts val="0"/>
              </a:spcAft>
              <a:buSzPts val="3100"/>
              <a:buNone/>
              <a:defRPr sz="3100"/>
            </a:lvl6pPr>
            <a:lvl7pPr lvl="6" algn="ctr" rtl="0">
              <a:lnSpc>
                <a:spcPct val="100000"/>
              </a:lnSpc>
              <a:spcBef>
                <a:spcPts val="0"/>
              </a:spcBef>
              <a:spcAft>
                <a:spcPts val="0"/>
              </a:spcAft>
              <a:buSzPts val="3100"/>
              <a:buNone/>
              <a:defRPr sz="3100"/>
            </a:lvl7pPr>
            <a:lvl8pPr lvl="7" algn="ctr" rtl="0">
              <a:lnSpc>
                <a:spcPct val="100000"/>
              </a:lnSpc>
              <a:spcBef>
                <a:spcPts val="0"/>
              </a:spcBef>
              <a:spcAft>
                <a:spcPts val="0"/>
              </a:spcAft>
              <a:buSzPts val="3100"/>
              <a:buNone/>
              <a:defRPr sz="3100"/>
            </a:lvl8pPr>
            <a:lvl9pPr lvl="8" algn="ctr" rtl="0">
              <a:lnSpc>
                <a:spcPct val="100000"/>
              </a:lnSpc>
              <a:spcBef>
                <a:spcPts val="0"/>
              </a:spcBef>
              <a:spcAft>
                <a:spcPts val="0"/>
              </a:spcAft>
              <a:buSzPts val="3100"/>
              <a:buNone/>
              <a:defRPr sz="3100"/>
            </a:lvl9pPr>
          </a:lstStyle>
          <a:p>
            <a:endParaRPr/>
          </a:p>
        </p:txBody>
      </p:sp>
      <p:sp>
        <p:nvSpPr>
          <p:cNvPr id="276" name="Google Shape;276;g2698ca918e8_0_597"/>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77" name="Google Shape;277;g2698ca918e8_0_59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78" name="Google Shape;278;g2698ca918e8_0_597"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7">
  <p:cSld name="TITLE 2">
    <p:spTree>
      <p:nvGrpSpPr>
        <p:cNvPr id="1" name="Shape 279"/>
        <p:cNvGrpSpPr/>
        <p:nvPr/>
      </p:nvGrpSpPr>
      <p:grpSpPr>
        <a:xfrm>
          <a:off x="0" y="0"/>
          <a:ext cx="0" cy="0"/>
          <a:chOff x="0" y="0"/>
          <a:chExt cx="0" cy="0"/>
        </a:xfrm>
      </p:grpSpPr>
      <p:sp>
        <p:nvSpPr>
          <p:cNvPr id="280" name="Google Shape;280;g2698ca918e8_0_602"/>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81" name="Google Shape;281;g2698ca918e8_0_602"/>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82" name="Google Shape;282;g2698ca918e8_0_602"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9 1">
  <p:cSld name="Title slide 9 1">
    <p:spTree>
      <p:nvGrpSpPr>
        <p:cNvPr id="1" name="Shape 283"/>
        <p:cNvGrpSpPr/>
        <p:nvPr/>
      </p:nvGrpSpPr>
      <p:grpSpPr>
        <a:xfrm>
          <a:off x="0" y="0"/>
          <a:ext cx="0" cy="0"/>
          <a:chOff x="0" y="0"/>
          <a:chExt cx="0" cy="0"/>
        </a:xfrm>
      </p:grpSpPr>
      <p:sp>
        <p:nvSpPr>
          <p:cNvPr id="284" name="Google Shape;284;g2698ca918e8_0_606"/>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85" name="Google Shape;285;g2698ca918e8_0_60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86" name="Google Shape;286;g2698ca918e8_0_606"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2 1">
  <p:cSld name="TITLE_2">
    <p:spTree>
      <p:nvGrpSpPr>
        <p:cNvPr id="1" name="Shape 287"/>
        <p:cNvGrpSpPr/>
        <p:nvPr/>
      </p:nvGrpSpPr>
      <p:grpSpPr>
        <a:xfrm>
          <a:off x="0" y="0"/>
          <a:ext cx="0" cy="0"/>
          <a:chOff x="0" y="0"/>
          <a:chExt cx="0" cy="0"/>
        </a:xfrm>
      </p:grpSpPr>
      <p:sp>
        <p:nvSpPr>
          <p:cNvPr id="288" name="Google Shape;288;g2698ca918e8_0_610"/>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lvl="0" algn="ctr" rtl="0">
              <a:lnSpc>
                <a:spcPct val="100000"/>
              </a:lnSpc>
              <a:spcBef>
                <a:spcPts val="0"/>
              </a:spcBef>
              <a:spcAft>
                <a:spcPts val="0"/>
              </a:spcAft>
              <a:buSzPts val="200"/>
              <a:buNone/>
              <a:defRPr sz="200"/>
            </a:lvl1pPr>
            <a:lvl2pPr lvl="1" algn="ctr" rtl="0">
              <a:lnSpc>
                <a:spcPct val="100000"/>
              </a:lnSpc>
              <a:spcBef>
                <a:spcPts val="0"/>
              </a:spcBef>
              <a:spcAft>
                <a:spcPts val="0"/>
              </a:spcAft>
              <a:buSzPts val="3100"/>
              <a:buNone/>
              <a:defRPr sz="3100"/>
            </a:lvl2pPr>
            <a:lvl3pPr lvl="2" algn="ctr" rtl="0">
              <a:lnSpc>
                <a:spcPct val="100000"/>
              </a:lnSpc>
              <a:spcBef>
                <a:spcPts val="0"/>
              </a:spcBef>
              <a:spcAft>
                <a:spcPts val="0"/>
              </a:spcAft>
              <a:buSzPts val="3100"/>
              <a:buNone/>
              <a:defRPr sz="3100"/>
            </a:lvl3pPr>
            <a:lvl4pPr lvl="3" algn="ctr" rtl="0">
              <a:lnSpc>
                <a:spcPct val="100000"/>
              </a:lnSpc>
              <a:spcBef>
                <a:spcPts val="0"/>
              </a:spcBef>
              <a:spcAft>
                <a:spcPts val="0"/>
              </a:spcAft>
              <a:buSzPts val="3100"/>
              <a:buNone/>
              <a:defRPr sz="3100"/>
            </a:lvl4pPr>
            <a:lvl5pPr lvl="4" algn="ctr" rtl="0">
              <a:lnSpc>
                <a:spcPct val="100000"/>
              </a:lnSpc>
              <a:spcBef>
                <a:spcPts val="0"/>
              </a:spcBef>
              <a:spcAft>
                <a:spcPts val="0"/>
              </a:spcAft>
              <a:buSzPts val="3100"/>
              <a:buNone/>
              <a:defRPr sz="3100"/>
            </a:lvl5pPr>
            <a:lvl6pPr lvl="5" algn="ctr" rtl="0">
              <a:lnSpc>
                <a:spcPct val="100000"/>
              </a:lnSpc>
              <a:spcBef>
                <a:spcPts val="0"/>
              </a:spcBef>
              <a:spcAft>
                <a:spcPts val="0"/>
              </a:spcAft>
              <a:buSzPts val="3100"/>
              <a:buNone/>
              <a:defRPr sz="3100"/>
            </a:lvl6pPr>
            <a:lvl7pPr lvl="6" algn="ctr" rtl="0">
              <a:lnSpc>
                <a:spcPct val="100000"/>
              </a:lnSpc>
              <a:spcBef>
                <a:spcPts val="0"/>
              </a:spcBef>
              <a:spcAft>
                <a:spcPts val="0"/>
              </a:spcAft>
              <a:buSzPts val="3100"/>
              <a:buNone/>
              <a:defRPr sz="3100"/>
            </a:lvl7pPr>
            <a:lvl8pPr lvl="7" algn="ctr" rtl="0">
              <a:lnSpc>
                <a:spcPct val="100000"/>
              </a:lnSpc>
              <a:spcBef>
                <a:spcPts val="0"/>
              </a:spcBef>
              <a:spcAft>
                <a:spcPts val="0"/>
              </a:spcAft>
              <a:buSzPts val="3100"/>
              <a:buNone/>
              <a:defRPr sz="3100"/>
            </a:lvl8pPr>
            <a:lvl9pPr lvl="8" algn="ctr" rtl="0">
              <a:lnSpc>
                <a:spcPct val="100000"/>
              </a:lnSpc>
              <a:spcBef>
                <a:spcPts val="0"/>
              </a:spcBef>
              <a:spcAft>
                <a:spcPts val="0"/>
              </a:spcAft>
              <a:buSzPts val="3100"/>
              <a:buNone/>
              <a:defRPr sz="3100"/>
            </a:lvl9pPr>
          </a:lstStyle>
          <a:p>
            <a:endParaRPr/>
          </a:p>
        </p:txBody>
      </p:sp>
      <p:sp>
        <p:nvSpPr>
          <p:cNvPr id="289" name="Google Shape;289;g2698ca918e8_0_610"/>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90" name="Google Shape;290;g2698ca918e8_0_61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91" name="Google Shape;291;g2698ca918e8_0_610"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6"/>
        <p:cNvGrpSpPr/>
        <p:nvPr/>
      </p:nvGrpSpPr>
      <p:grpSpPr>
        <a:xfrm>
          <a:off x="0" y="0"/>
          <a:ext cx="0" cy="0"/>
          <a:chOff x="0" y="0"/>
          <a:chExt cx="0" cy="0"/>
        </a:xfrm>
      </p:grpSpPr>
      <p:sp>
        <p:nvSpPr>
          <p:cNvPr id="297" name="Google Shape;297;g2698ca918e8_0_976"/>
          <p:cNvSpPr txBox="1">
            <a:spLocks noGrp="1"/>
          </p:cNvSpPr>
          <p:nvPr>
            <p:ph type="title"/>
          </p:nvPr>
        </p:nvSpPr>
        <p:spPr>
          <a:xfrm>
            <a:off x="342379" y="669679"/>
            <a:ext cx="9359100" cy="861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98" name="Google Shape;298;g2698ca918e8_0_976"/>
          <p:cNvSpPr txBox="1">
            <a:spLocks noGrp="1"/>
          </p:cNvSpPr>
          <p:nvPr>
            <p:ph type="body" idx="1"/>
          </p:nvPr>
        </p:nvSpPr>
        <p:spPr>
          <a:xfrm>
            <a:off x="342379" y="1734258"/>
            <a:ext cx="9359100" cy="51411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99" name="Google Shape;299;g2698ca918e8_0_976"/>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2">
  <p:cSld name="SECTION_HEADER_3">
    <p:spTree>
      <p:nvGrpSpPr>
        <p:cNvPr id="1" name="Shape 300"/>
        <p:cNvGrpSpPr/>
        <p:nvPr/>
      </p:nvGrpSpPr>
      <p:grpSpPr>
        <a:xfrm>
          <a:off x="0" y="0"/>
          <a:ext cx="0" cy="0"/>
          <a:chOff x="0" y="0"/>
          <a:chExt cx="0" cy="0"/>
        </a:xfrm>
      </p:grpSpPr>
      <p:sp>
        <p:nvSpPr>
          <p:cNvPr id="301" name="Google Shape;301;g2698ca918e8_0_980"/>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02" name="Google Shape;302;g2698ca918e8_0_980"/>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6">
  <p:cSld name="Title slide 6">
    <p:spTree>
      <p:nvGrpSpPr>
        <p:cNvPr id="1" name="Shape 34"/>
        <p:cNvGrpSpPr/>
        <p:nvPr/>
      </p:nvGrpSpPr>
      <p:grpSpPr>
        <a:xfrm>
          <a:off x="0" y="0"/>
          <a:ext cx="0" cy="0"/>
          <a:chOff x="0" y="0"/>
          <a:chExt cx="0" cy="0"/>
        </a:xfrm>
      </p:grpSpPr>
      <p:sp>
        <p:nvSpPr>
          <p:cNvPr id="35" name="Google Shape;35;p38"/>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6" name="Google Shape;36;p38"/>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g2698ca918e8_0_983"/>
          <p:cNvSpPr txBox="1">
            <a:spLocks noGrp="1"/>
          </p:cNvSpPr>
          <p:nvPr>
            <p:ph type="title"/>
          </p:nvPr>
        </p:nvSpPr>
        <p:spPr>
          <a:xfrm>
            <a:off x="342379" y="836073"/>
            <a:ext cx="3084300" cy="1137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05" name="Google Shape;305;g2698ca918e8_0_983"/>
          <p:cNvSpPr txBox="1">
            <a:spLocks noGrp="1"/>
          </p:cNvSpPr>
          <p:nvPr>
            <p:ph type="body" idx="1"/>
          </p:nvPr>
        </p:nvSpPr>
        <p:spPr>
          <a:xfrm>
            <a:off x="342379" y="2091087"/>
            <a:ext cx="3084300" cy="4784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06" name="Google Shape;306;g2698ca918e8_0_983"/>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3">
  <p:cSld name="SECTION_HEADER_4">
    <p:spTree>
      <p:nvGrpSpPr>
        <p:cNvPr id="1" name="Shape 314"/>
        <p:cNvGrpSpPr/>
        <p:nvPr/>
      </p:nvGrpSpPr>
      <p:grpSpPr>
        <a:xfrm>
          <a:off x="0" y="0"/>
          <a:ext cx="0" cy="0"/>
          <a:chOff x="0" y="0"/>
          <a:chExt cx="0" cy="0"/>
        </a:xfrm>
      </p:grpSpPr>
      <p:sp>
        <p:nvSpPr>
          <p:cNvPr id="315" name="Google Shape;315;g2698ca918e8_0_1453"/>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16" name="Google Shape;316;g2698ca918e8_0_1453"/>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8">
  <p:cSld name="TITLE_8">
    <p:spTree>
      <p:nvGrpSpPr>
        <p:cNvPr id="1" name="Shape 321"/>
        <p:cNvGrpSpPr/>
        <p:nvPr/>
      </p:nvGrpSpPr>
      <p:grpSpPr>
        <a:xfrm>
          <a:off x="0" y="0"/>
          <a:ext cx="0" cy="0"/>
          <a:chOff x="0" y="0"/>
          <a:chExt cx="0" cy="0"/>
        </a:xfrm>
      </p:grpSpPr>
      <p:sp>
        <p:nvSpPr>
          <p:cNvPr id="322" name="Google Shape;322;g2698ca918e8_0_1877"/>
          <p:cNvSpPr txBox="1">
            <a:spLocks noGrp="1"/>
          </p:cNvSpPr>
          <p:nvPr>
            <p:ph type="ctrTitle"/>
          </p:nvPr>
        </p:nvSpPr>
        <p:spPr>
          <a:xfrm>
            <a:off x="342388" y="1120446"/>
            <a:ext cx="9359100" cy="3088800"/>
          </a:xfrm>
          <a:prstGeom prst="rect">
            <a:avLst/>
          </a:prstGeom>
          <a:noFill/>
          <a:ln>
            <a:noFill/>
          </a:ln>
        </p:spPr>
        <p:txBody>
          <a:bodyPr spcFirstLastPara="1" wrap="square" lIns="101350" tIns="101350" rIns="101350" bIns="101350" anchor="b" anchorCtr="0">
            <a:noAutofit/>
          </a:bodyPr>
          <a:lstStyle>
            <a:lvl1pPr marR="0" lvl="0"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800"/>
              <a:buFont typeface="Arial"/>
              <a:buChar char="■"/>
              <a:defRPr sz="5800" b="0" i="0" u="none" strike="noStrike" cap="none">
                <a:solidFill>
                  <a:srgbClr val="000000"/>
                </a:solidFill>
                <a:latin typeface="Arial"/>
                <a:ea typeface="Arial"/>
                <a:cs typeface="Arial"/>
                <a:sym typeface="Arial"/>
              </a:defRPr>
            </a:lvl9pPr>
          </a:lstStyle>
          <a:p>
            <a:endParaRPr/>
          </a:p>
        </p:txBody>
      </p:sp>
      <p:sp>
        <p:nvSpPr>
          <p:cNvPr id="323" name="Google Shape;323;g2698ca918e8_0_1877"/>
          <p:cNvSpPr txBox="1">
            <a:spLocks noGrp="1"/>
          </p:cNvSpPr>
          <p:nvPr>
            <p:ph type="subTitle" idx="1"/>
          </p:nvPr>
        </p:nvSpPr>
        <p:spPr>
          <a:xfrm>
            <a:off x="342379" y="4264825"/>
            <a:ext cx="9359100" cy="1192800"/>
          </a:xfrm>
          <a:prstGeom prst="rect">
            <a:avLst/>
          </a:prstGeom>
          <a:noFill/>
          <a:ln>
            <a:noFill/>
          </a:ln>
        </p:spPr>
        <p:txBody>
          <a:bodyPr spcFirstLastPara="1" wrap="square" lIns="101350" tIns="101350" rIns="101350" bIns="101350" anchor="ctr" anchorCtr="0">
            <a:noAutofit/>
          </a:bodyPr>
          <a:lstStyle>
            <a:lvl1pPr marR="0" lvl="0"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9pPr>
          </a:lstStyle>
          <a:p>
            <a:endParaRPr/>
          </a:p>
        </p:txBody>
      </p:sp>
      <p:sp>
        <p:nvSpPr>
          <p:cNvPr id="324" name="Google Shape;324;g2698ca918e8_0_1877"/>
          <p:cNvSpPr txBox="1">
            <a:spLocks noGrp="1"/>
          </p:cNvSpPr>
          <p:nvPr>
            <p:ph type="sldNum" idx="12"/>
          </p:nvPr>
        </p:nvSpPr>
        <p:spPr>
          <a:xfrm>
            <a:off x="9306361" y="7017264"/>
            <a:ext cx="602700" cy="592200"/>
          </a:xfrm>
          <a:prstGeom prst="rect">
            <a:avLst/>
          </a:prstGeom>
          <a:noFill/>
          <a:ln>
            <a:noFill/>
          </a:ln>
        </p:spPr>
        <p:txBody>
          <a:bodyPr spcFirstLastPara="1" wrap="square" lIns="101350" tIns="101350" rIns="101350" bIns="101350" anchor="ctr"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5 2">
  <p:cSld name="1_Title slide 5">
    <p:spTree>
      <p:nvGrpSpPr>
        <p:cNvPr id="1" name="Shape 325"/>
        <p:cNvGrpSpPr/>
        <p:nvPr/>
      </p:nvGrpSpPr>
      <p:grpSpPr>
        <a:xfrm>
          <a:off x="0" y="0"/>
          <a:ext cx="0" cy="0"/>
          <a:chOff x="0" y="0"/>
          <a:chExt cx="0" cy="0"/>
        </a:xfrm>
      </p:grpSpPr>
      <p:sp>
        <p:nvSpPr>
          <p:cNvPr id="326" name="Google Shape;326;g2698ca918e8_0_1881"/>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27" name="Google Shape;327;g2698ca918e8_0_188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4 2 1">
  <p:cSld name="TITLE_4_2">
    <p:spTree>
      <p:nvGrpSpPr>
        <p:cNvPr id="1" name="Shape 328"/>
        <p:cNvGrpSpPr/>
        <p:nvPr/>
      </p:nvGrpSpPr>
      <p:grpSpPr>
        <a:xfrm>
          <a:off x="0" y="0"/>
          <a:ext cx="0" cy="0"/>
          <a:chOff x="0" y="0"/>
          <a:chExt cx="0" cy="0"/>
        </a:xfrm>
      </p:grpSpPr>
      <p:sp>
        <p:nvSpPr>
          <p:cNvPr id="329" name="Google Shape;329;g2698ca918e8_0_1884"/>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9pPr>
          </a:lstStyle>
          <a:p>
            <a:endParaRPr/>
          </a:p>
        </p:txBody>
      </p:sp>
      <p:sp>
        <p:nvSpPr>
          <p:cNvPr id="330" name="Google Shape;330;g2698ca918e8_0_1884"/>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31" name="Google Shape;331;g2698ca918e8_0_1884"/>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4">
  <p:cSld name="SECTION_HEADER_5">
    <p:spTree>
      <p:nvGrpSpPr>
        <p:cNvPr id="1" name="Shape 332"/>
        <p:cNvGrpSpPr/>
        <p:nvPr/>
      </p:nvGrpSpPr>
      <p:grpSpPr>
        <a:xfrm>
          <a:off x="0" y="0"/>
          <a:ext cx="0" cy="0"/>
          <a:chOff x="0" y="0"/>
          <a:chExt cx="0" cy="0"/>
        </a:xfrm>
      </p:grpSpPr>
      <p:sp>
        <p:nvSpPr>
          <p:cNvPr id="333" name="Google Shape;333;g2698ca918e8_0_1888"/>
          <p:cNvSpPr txBox="1">
            <a:spLocks noGrp="1"/>
          </p:cNvSpPr>
          <p:nvPr>
            <p:ph type="title"/>
          </p:nvPr>
        </p:nvSpPr>
        <p:spPr>
          <a:xfrm>
            <a:off x="342379" y="3236625"/>
            <a:ext cx="9359100" cy="1266600"/>
          </a:xfrm>
          <a:prstGeom prst="rect">
            <a:avLst/>
          </a:prstGeom>
          <a:noFill/>
          <a:ln>
            <a:noFill/>
          </a:ln>
        </p:spPr>
        <p:txBody>
          <a:bodyPr spcFirstLastPara="1" wrap="square" lIns="101350" tIns="101350" rIns="101350" bIns="101350" anchor="ctr" anchorCtr="0">
            <a:noAutofit/>
          </a:bodyPr>
          <a:lstStyle>
            <a:lvl1pPr marR="0" lvl="0"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000"/>
              <a:buFont typeface="Arial"/>
              <a:buNone/>
              <a:defRPr sz="4000" b="0" i="0" u="none" strike="noStrike" cap="none">
                <a:solidFill>
                  <a:srgbClr val="000000"/>
                </a:solidFill>
                <a:latin typeface="Arial"/>
                <a:ea typeface="Arial"/>
                <a:cs typeface="Arial"/>
                <a:sym typeface="Arial"/>
              </a:defRPr>
            </a:lvl9pPr>
          </a:lstStyle>
          <a:p>
            <a:endParaRPr/>
          </a:p>
        </p:txBody>
      </p:sp>
      <p:sp>
        <p:nvSpPr>
          <p:cNvPr id="334" name="Google Shape;334;g2698ca918e8_0_1888"/>
          <p:cNvSpPr txBox="1">
            <a:spLocks noGrp="1"/>
          </p:cNvSpPr>
          <p:nvPr>
            <p:ph type="sldNum" idx="12"/>
          </p:nvPr>
        </p:nvSpPr>
        <p:spPr>
          <a:xfrm>
            <a:off x="9306361" y="7017264"/>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9"/>
        <p:cNvGrpSpPr/>
        <p:nvPr/>
      </p:nvGrpSpPr>
      <p:grpSpPr>
        <a:xfrm>
          <a:off x="0" y="0"/>
          <a:ext cx="0" cy="0"/>
          <a:chOff x="0" y="0"/>
          <a:chExt cx="0" cy="0"/>
        </a:xfrm>
      </p:grpSpPr>
      <p:sp>
        <p:nvSpPr>
          <p:cNvPr id="340" name="Google Shape;340;g2698ca918e8_2_4"/>
          <p:cNvSpPr txBox="1">
            <a:spLocks noGrp="1"/>
          </p:cNvSpPr>
          <p:nvPr>
            <p:ph type="ctrTitle"/>
          </p:nvPr>
        </p:nvSpPr>
        <p:spPr>
          <a:xfrm>
            <a:off x="342388" y="1120446"/>
            <a:ext cx="9359242" cy="3088890"/>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41" name="Google Shape;341;g2698ca918e8_2_4"/>
          <p:cNvSpPr txBox="1">
            <a:spLocks noGrp="1"/>
          </p:cNvSpPr>
          <p:nvPr>
            <p:ph type="subTitle" idx="1"/>
          </p:nvPr>
        </p:nvSpPr>
        <p:spPr>
          <a:xfrm>
            <a:off x="342379" y="426482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42" name="Google Shape;342;g2698ca918e8_2_4"/>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3"/>
        <p:cNvGrpSpPr/>
        <p:nvPr/>
      </p:nvGrpSpPr>
      <p:grpSpPr>
        <a:xfrm>
          <a:off x="0" y="0"/>
          <a:ext cx="0" cy="0"/>
          <a:chOff x="0" y="0"/>
          <a:chExt cx="0" cy="0"/>
        </a:xfrm>
      </p:grpSpPr>
      <p:sp>
        <p:nvSpPr>
          <p:cNvPr id="344" name="Google Shape;344;g2698ca918e8_2_8"/>
          <p:cNvSpPr txBox="1">
            <a:spLocks noGrp="1"/>
          </p:cNvSpPr>
          <p:nvPr>
            <p:ph type="title"/>
          </p:nvPr>
        </p:nvSpPr>
        <p:spPr>
          <a:xfrm>
            <a:off x="342379" y="669679"/>
            <a:ext cx="9359242" cy="861693"/>
          </a:xfrm>
          <a:prstGeom prst="rect">
            <a:avLst/>
          </a:prstGeom>
          <a:noFill/>
          <a:ln>
            <a:noFill/>
          </a:ln>
        </p:spPr>
        <p:txBody>
          <a:bodyPr spcFirstLastPara="1" wrap="square" lIns="101350" tIns="101350" rIns="101350" bIns="101350"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345" name="Google Shape;345;g2698ca918e8_2_8"/>
          <p:cNvSpPr txBox="1">
            <a:spLocks noGrp="1"/>
          </p:cNvSpPr>
          <p:nvPr>
            <p:ph type="body" idx="1"/>
          </p:nvPr>
        </p:nvSpPr>
        <p:spPr>
          <a:xfrm>
            <a:off x="342379" y="1734258"/>
            <a:ext cx="9359242" cy="5141039"/>
          </a:xfrm>
          <a:prstGeom prst="rect">
            <a:avLst/>
          </a:prstGeom>
          <a:noFill/>
          <a:ln>
            <a:noFill/>
          </a:ln>
        </p:spPr>
        <p:txBody>
          <a:bodyPr spcFirstLastPara="1" wrap="square" lIns="101350" tIns="101350" rIns="101350" bIns="101350" anchor="t" anchorCtr="0">
            <a:noAutofit/>
          </a:bodyPr>
          <a:lstStyle>
            <a:lvl1pPr marL="457200" lvl="0" indent="-355600" algn="l">
              <a:lnSpc>
                <a:spcPct val="115000"/>
              </a:lnSpc>
              <a:spcBef>
                <a:spcPts val="0"/>
              </a:spcBef>
              <a:spcAft>
                <a:spcPts val="0"/>
              </a:spcAft>
              <a:buSzPts val="2000"/>
              <a:buChar char="●"/>
              <a:defRPr/>
            </a:lvl1pPr>
            <a:lvl2pPr marL="914400" lvl="1" indent="-330200" algn="l">
              <a:lnSpc>
                <a:spcPct val="115000"/>
              </a:lnSpc>
              <a:spcBef>
                <a:spcPts val="1800"/>
              </a:spcBef>
              <a:spcAft>
                <a:spcPts val="0"/>
              </a:spcAft>
              <a:buSzPts val="1600"/>
              <a:buChar char="○"/>
              <a:defRPr/>
            </a:lvl2pPr>
            <a:lvl3pPr marL="1371600" lvl="2" indent="-330200" algn="l">
              <a:lnSpc>
                <a:spcPct val="115000"/>
              </a:lnSpc>
              <a:spcBef>
                <a:spcPts val="1800"/>
              </a:spcBef>
              <a:spcAft>
                <a:spcPts val="0"/>
              </a:spcAft>
              <a:buSzPts val="1600"/>
              <a:buChar char="■"/>
              <a:defRPr/>
            </a:lvl3pPr>
            <a:lvl4pPr marL="1828800" lvl="3" indent="-330200" algn="l">
              <a:lnSpc>
                <a:spcPct val="115000"/>
              </a:lnSpc>
              <a:spcBef>
                <a:spcPts val="1800"/>
              </a:spcBef>
              <a:spcAft>
                <a:spcPts val="0"/>
              </a:spcAft>
              <a:buSzPts val="1600"/>
              <a:buChar char="●"/>
              <a:defRPr/>
            </a:lvl4pPr>
            <a:lvl5pPr marL="2286000" lvl="4" indent="-330200" algn="l">
              <a:lnSpc>
                <a:spcPct val="115000"/>
              </a:lnSpc>
              <a:spcBef>
                <a:spcPts val="1800"/>
              </a:spcBef>
              <a:spcAft>
                <a:spcPts val="0"/>
              </a:spcAft>
              <a:buSzPts val="1600"/>
              <a:buChar char="○"/>
              <a:defRPr/>
            </a:lvl5pPr>
            <a:lvl6pPr marL="2743200" lvl="5" indent="-330200" algn="l">
              <a:lnSpc>
                <a:spcPct val="115000"/>
              </a:lnSpc>
              <a:spcBef>
                <a:spcPts val="1800"/>
              </a:spcBef>
              <a:spcAft>
                <a:spcPts val="0"/>
              </a:spcAft>
              <a:buSzPts val="1600"/>
              <a:buChar char="■"/>
              <a:defRPr/>
            </a:lvl6pPr>
            <a:lvl7pPr marL="3200400" lvl="6" indent="-330200" algn="l">
              <a:lnSpc>
                <a:spcPct val="115000"/>
              </a:lnSpc>
              <a:spcBef>
                <a:spcPts val="1800"/>
              </a:spcBef>
              <a:spcAft>
                <a:spcPts val="0"/>
              </a:spcAft>
              <a:buSzPts val="1600"/>
              <a:buChar char="●"/>
              <a:defRPr/>
            </a:lvl7pPr>
            <a:lvl8pPr marL="3657600" lvl="7" indent="-330200" algn="l">
              <a:lnSpc>
                <a:spcPct val="115000"/>
              </a:lnSpc>
              <a:spcBef>
                <a:spcPts val="1800"/>
              </a:spcBef>
              <a:spcAft>
                <a:spcPts val="0"/>
              </a:spcAft>
              <a:buSzPts val="1600"/>
              <a:buChar char="○"/>
              <a:defRPr/>
            </a:lvl8pPr>
            <a:lvl9pPr marL="4114800" lvl="8" indent="-330200" algn="l">
              <a:lnSpc>
                <a:spcPct val="115000"/>
              </a:lnSpc>
              <a:spcBef>
                <a:spcPts val="1800"/>
              </a:spcBef>
              <a:spcAft>
                <a:spcPts val="1800"/>
              </a:spcAft>
              <a:buSzPts val="1600"/>
              <a:buChar char="■"/>
              <a:defRPr/>
            </a:lvl9pPr>
          </a:lstStyle>
          <a:p>
            <a:endParaRPr/>
          </a:p>
        </p:txBody>
      </p:sp>
      <p:sp>
        <p:nvSpPr>
          <p:cNvPr id="346" name="Google Shape;346;g2698ca918e8_2_8"/>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7"/>
        <p:cNvGrpSpPr/>
        <p:nvPr/>
      </p:nvGrpSpPr>
      <p:grpSpPr>
        <a:xfrm>
          <a:off x="0" y="0"/>
          <a:ext cx="0" cy="0"/>
          <a:chOff x="0" y="0"/>
          <a:chExt cx="0" cy="0"/>
        </a:xfrm>
      </p:grpSpPr>
      <p:sp>
        <p:nvSpPr>
          <p:cNvPr id="348" name="Google Shape;348;g2698ca918e8_2_12"/>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49"/>
        <p:cNvGrpSpPr/>
        <p:nvPr/>
      </p:nvGrpSpPr>
      <p:grpSpPr>
        <a:xfrm>
          <a:off x="0" y="0"/>
          <a:ext cx="0" cy="0"/>
          <a:chOff x="0" y="0"/>
          <a:chExt cx="0" cy="0"/>
        </a:xfrm>
      </p:grpSpPr>
      <p:sp>
        <p:nvSpPr>
          <p:cNvPr id="350" name="Google Shape;350;g2698ca918e8_2_14"/>
          <p:cNvSpPr txBox="1">
            <a:spLocks noGrp="1"/>
          </p:cNvSpPr>
          <p:nvPr>
            <p:ph type="ctrTitle"/>
          </p:nvPr>
        </p:nvSpPr>
        <p:spPr>
          <a:xfrm>
            <a:off x="342388" y="1120446"/>
            <a:ext cx="9359242" cy="3088890"/>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51" name="Google Shape;351;g2698ca918e8_2_14"/>
          <p:cNvSpPr txBox="1">
            <a:spLocks noGrp="1"/>
          </p:cNvSpPr>
          <p:nvPr>
            <p:ph type="subTitle" idx="1"/>
          </p:nvPr>
        </p:nvSpPr>
        <p:spPr>
          <a:xfrm>
            <a:off x="342379" y="426482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52" name="Google Shape;352;g2698ca918e8_2_14"/>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39"/>
          <p:cNvSpPr txBox="1">
            <a:spLocks noGrp="1"/>
          </p:cNvSpPr>
          <p:nvPr>
            <p:ph type="title"/>
          </p:nvPr>
        </p:nvSpPr>
        <p:spPr>
          <a:xfrm>
            <a:off x="342379" y="669679"/>
            <a:ext cx="9359100" cy="8616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 name="Google Shape;39;p39"/>
          <p:cNvSpPr txBox="1">
            <a:spLocks noGrp="1"/>
          </p:cNvSpPr>
          <p:nvPr>
            <p:ph type="body" idx="1"/>
          </p:nvPr>
        </p:nvSpPr>
        <p:spPr>
          <a:xfrm>
            <a:off x="342379" y="1734258"/>
            <a:ext cx="9359100" cy="5141100"/>
          </a:xfrm>
          <a:prstGeom prst="rect">
            <a:avLst/>
          </a:prstGeom>
          <a:noFill/>
          <a:ln>
            <a:noFill/>
          </a:ln>
        </p:spPr>
        <p:txBody>
          <a:bodyPr spcFirstLastPara="1" wrap="square" lIns="91425" tIns="91425" rIns="91425" bIns="91425" anchor="ctr" anchorCtr="0">
            <a:noAutofit/>
          </a:bodyPr>
          <a:lstStyle>
            <a:lvl1pPr marL="457200" marR="0" lvl="0"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 name="Google Shape;40;p39"/>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353"/>
        <p:cNvGrpSpPr/>
        <p:nvPr/>
      </p:nvGrpSpPr>
      <p:grpSpPr>
        <a:xfrm>
          <a:off x="0" y="0"/>
          <a:ext cx="0" cy="0"/>
          <a:chOff x="0" y="0"/>
          <a:chExt cx="0" cy="0"/>
        </a:xfrm>
      </p:grpSpPr>
      <p:sp>
        <p:nvSpPr>
          <p:cNvPr id="354" name="Google Shape;354;g2698ca918e8_2_18"/>
          <p:cNvSpPr txBox="1">
            <a:spLocks noGrp="1"/>
          </p:cNvSpPr>
          <p:nvPr>
            <p:ph type="ctrTitle"/>
          </p:nvPr>
        </p:nvSpPr>
        <p:spPr>
          <a:xfrm>
            <a:off x="342388" y="1120446"/>
            <a:ext cx="9359242" cy="3088890"/>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55" name="Google Shape;355;g2698ca918e8_2_18"/>
          <p:cNvSpPr txBox="1">
            <a:spLocks noGrp="1"/>
          </p:cNvSpPr>
          <p:nvPr>
            <p:ph type="subTitle" idx="1"/>
          </p:nvPr>
        </p:nvSpPr>
        <p:spPr>
          <a:xfrm>
            <a:off x="342379" y="426482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56" name="Google Shape;356;g2698ca918e8_2_18"/>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357"/>
        <p:cNvGrpSpPr/>
        <p:nvPr/>
      </p:nvGrpSpPr>
      <p:grpSpPr>
        <a:xfrm>
          <a:off x="0" y="0"/>
          <a:ext cx="0" cy="0"/>
          <a:chOff x="0" y="0"/>
          <a:chExt cx="0" cy="0"/>
        </a:xfrm>
      </p:grpSpPr>
      <p:sp>
        <p:nvSpPr>
          <p:cNvPr id="358" name="Google Shape;358;g2698ca918e8_2_22"/>
          <p:cNvSpPr txBox="1">
            <a:spLocks noGrp="1"/>
          </p:cNvSpPr>
          <p:nvPr>
            <p:ph type="ctrTitle"/>
          </p:nvPr>
        </p:nvSpPr>
        <p:spPr>
          <a:xfrm>
            <a:off x="342388" y="1120446"/>
            <a:ext cx="9359242" cy="3088890"/>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359" name="Google Shape;359;g2698ca918e8_2_22"/>
          <p:cNvSpPr txBox="1">
            <a:spLocks noGrp="1"/>
          </p:cNvSpPr>
          <p:nvPr>
            <p:ph type="subTitle" idx="1"/>
          </p:nvPr>
        </p:nvSpPr>
        <p:spPr>
          <a:xfrm>
            <a:off x="342379" y="426482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60" name="Google Shape;360;g2698ca918e8_2_22"/>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1"/>
        <p:cNvGrpSpPr/>
        <p:nvPr/>
      </p:nvGrpSpPr>
      <p:grpSpPr>
        <a:xfrm>
          <a:off x="0" y="0"/>
          <a:ext cx="0" cy="0"/>
          <a:chOff x="0" y="0"/>
          <a:chExt cx="0" cy="0"/>
        </a:xfrm>
      </p:grpSpPr>
      <p:sp>
        <p:nvSpPr>
          <p:cNvPr id="362" name="Google Shape;362;g2698ca918e8_2_26"/>
          <p:cNvSpPr txBox="1">
            <a:spLocks noGrp="1"/>
          </p:cNvSpPr>
          <p:nvPr>
            <p:ph type="title"/>
          </p:nvPr>
        </p:nvSpPr>
        <p:spPr>
          <a:xfrm>
            <a:off x="342379" y="3236625"/>
            <a:ext cx="9359242" cy="1266638"/>
          </a:xfrm>
          <a:prstGeom prst="rect">
            <a:avLst/>
          </a:prstGeom>
          <a:noFill/>
          <a:ln>
            <a:noFill/>
          </a:ln>
        </p:spPr>
        <p:txBody>
          <a:bodyPr spcFirstLastPara="1" wrap="square" lIns="101350" tIns="101350" rIns="101350" bIns="101350" anchor="ctr"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363" name="Google Shape;363;g2698ca918e8_2_26"/>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4"/>
        <p:cNvGrpSpPr/>
        <p:nvPr/>
      </p:nvGrpSpPr>
      <p:grpSpPr>
        <a:xfrm>
          <a:off x="0" y="0"/>
          <a:ext cx="0" cy="0"/>
          <a:chOff x="0" y="0"/>
          <a:chExt cx="0" cy="0"/>
        </a:xfrm>
      </p:grpSpPr>
      <p:sp>
        <p:nvSpPr>
          <p:cNvPr id="365" name="Google Shape;365;g2698ca918e8_2_29"/>
          <p:cNvSpPr txBox="1">
            <a:spLocks noGrp="1"/>
          </p:cNvSpPr>
          <p:nvPr>
            <p:ph type="title"/>
          </p:nvPr>
        </p:nvSpPr>
        <p:spPr>
          <a:xfrm>
            <a:off x="342379" y="669679"/>
            <a:ext cx="9359242" cy="861693"/>
          </a:xfrm>
          <a:prstGeom prst="rect">
            <a:avLst/>
          </a:prstGeom>
          <a:noFill/>
          <a:ln>
            <a:noFill/>
          </a:ln>
        </p:spPr>
        <p:txBody>
          <a:bodyPr spcFirstLastPara="1" wrap="square" lIns="101350" tIns="101350" rIns="101350" bIns="101350"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366" name="Google Shape;366;g2698ca918e8_2_29"/>
          <p:cNvSpPr txBox="1">
            <a:spLocks noGrp="1"/>
          </p:cNvSpPr>
          <p:nvPr>
            <p:ph type="body" idx="1"/>
          </p:nvPr>
        </p:nvSpPr>
        <p:spPr>
          <a:xfrm>
            <a:off x="342379" y="1734258"/>
            <a:ext cx="4393591" cy="5141039"/>
          </a:xfrm>
          <a:prstGeom prst="rect">
            <a:avLst/>
          </a:prstGeom>
          <a:noFill/>
          <a:ln>
            <a:noFill/>
          </a:ln>
        </p:spPr>
        <p:txBody>
          <a:bodyPr spcFirstLastPara="1" wrap="square" lIns="101350" tIns="101350" rIns="101350" bIns="101350" anchor="t" anchorCtr="0">
            <a:noAutofit/>
          </a:bodyPr>
          <a:lstStyle>
            <a:lvl1pPr marL="457200" lvl="0" indent="-330200" algn="l">
              <a:lnSpc>
                <a:spcPct val="115000"/>
              </a:lnSpc>
              <a:spcBef>
                <a:spcPts val="0"/>
              </a:spcBef>
              <a:spcAft>
                <a:spcPts val="0"/>
              </a:spcAft>
              <a:buSzPts val="1600"/>
              <a:buChar char="●"/>
              <a:defRPr sz="1600"/>
            </a:lvl1pPr>
            <a:lvl2pPr marL="914400" lvl="1" indent="-311150" algn="l">
              <a:lnSpc>
                <a:spcPct val="115000"/>
              </a:lnSpc>
              <a:spcBef>
                <a:spcPts val="1800"/>
              </a:spcBef>
              <a:spcAft>
                <a:spcPts val="0"/>
              </a:spcAft>
              <a:buSzPts val="1300"/>
              <a:buChar char="○"/>
              <a:defRPr sz="1300"/>
            </a:lvl2pPr>
            <a:lvl3pPr marL="1371600" lvl="2" indent="-311150" algn="l">
              <a:lnSpc>
                <a:spcPct val="115000"/>
              </a:lnSpc>
              <a:spcBef>
                <a:spcPts val="1800"/>
              </a:spcBef>
              <a:spcAft>
                <a:spcPts val="0"/>
              </a:spcAft>
              <a:buSzPts val="1300"/>
              <a:buChar char="■"/>
              <a:defRPr sz="1300"/>
            </a:lvl3pPr>
            <a:lvl4pPr marL="1828800" lvl="3" indent="-311150" algn="l">
              <a:lnSpc>
                <a:spcPct val="115000"/>
              </a:lnSpc>
              <a:spcBef>
                <a:spcPts val="1800"/>
              </a:spcBef>
              <a:spcAft>
                <a:spcPts val="0"/>
              </a:spcAft>
              <a:buSzPts val="1300"/>
              <a:buChar char="●"/>
              <a:defRPr sz="1300"/>
            </a:lvl4pPr>
            <a:lvl5pPr marL="2286000" lvl="4" indent="-311150" algn="l">
              <a:lnSpc>
                <a:spcPct val="115000"/>
              </a:lnSpc>
              <a:spcBef>
                <a:spcPts val="1800"/>
              </a:spcBef>
              <a:spcAft>
                <a:spcPts val="0"/>
              </a:spcAft>
              <a:buSzPts val="1300"/>
              <a:buChar char="○"/>
              <a:defRPr sz="1300"/>
            </a:lvl5pPr>
            <a:lvl6pPr marL="2743200" lvl="5" indent="-311150" algn="l">
              <a:lnSpc>
                <a:spcPct val="115000"/>
              </a:lnSpc>
              <a:spcBef>
                <a:spcPts val="1800"/>
              </a:spcBef>
              <a:spcAft>
                <a:spcPts val="0"/>
              </a:spcAft>
              <a:buSzPts val="1300"/>
              <a:buChar char="■"/>
              <a:defRPr sz="1300"/>
            </a:lvl6pPr>
            <a:lvl7pPr marL="3200400" lvl="6" indent="-311150" algn="l">
              <a:lnSpc>
                <a:spcPct val="115000"/>
              </a:lnSpc>
              <a:spcBef>
                <a:spcPts val="1800"/>
              </a:spcBef>
              <a:spcAft>
                <a:spcPts val="0"/>
              </a:spcAft>
              <a:buSzPts val="1300"/>
              <a:buChar char="●"/>
              <a:defRPr sz="1300"/>
            </a:lvl7pPr>
            <a:lvl8pPr marL="3657600" lvl="7" indent="-311150" algn="l">
              <a:lnSpc>
                <a:spcPct val="115000"/>
              </a:lnSpc>
              <a:spcBef>
                <a:spcPts val="1800"/>
              </a:spcBef>
              <a:spcAft>
                <a:spcPts val="0"/>
              </a:spcAft>
              <a:buSzPts val="1300"/>
              <a:buChar char="○"/>
              <a:defRPr sz="1300"/>
            </a:lvl8pPr>
            <a:lvl9pPr marL="4114800" lvl="8" indent="-311150" algn="l">
              <a:lnSpc>
                <a:spcPct val="115000"/>
              </a:lnSpc>
              <a:spcBef>
                <a:spcPts val="1800"/>
              </a:spcBef>
              <a:spcAft>
                <a:spcPts val="1800"/>
              </a:spcAft>
              <a:buSzPts val="1300"/>
              <a:buChar char="■"/>
              <a:defRPr sz="1300"/>
            </a:lvl9pPr>
          </a:lstStyle>
          <a:p>
            <a:endParaRPr/>
          </a:p>
        </p:txBody>
      </p:sp>
      <p:sp>
        <p:nvSpPr>
          <p:cNvPr id="367" name="Google Shape;367;g2698ca918e8_2_29"/>
          <p:cNvSpPr txBox="1">
            <a:spLocks noGrp="1"/>
          </p:cNvSpPr>
          <p:nvPr>
            <p:ph type="body" idx="2"/>
          </p:nvPr>
        </p:nvSpPr>
        <p:spPr>
          <a:xfrm>
            <a:off x="5308030" y="1734258"/>
            <a:ext cx="4393591" cy="5141039"/>
          </a:xfrm>
          <a:prstGeom prst="rect">
            <a:avLst/>
          </a:prstGeom>
          <a:noFill/>
          <a:ln>
            <a:noFill/>
          </a:ln>
        </p:spPr>
        <p:txBody>
          <a:bodyPr spcFirstLastPara="1" wrap="square" lIns="101350" tIns="101350" rIns="101350" bIns="101350" anchor="t" anchorCtr="0">
            <a:noAutofit/>
          </a:bodyPr>
          <a:lstStyle>
            <a:lvl1pPr marL="457200" lvl="0" indent="-330200" algn="l">
              <a:lnSpc>
                <a:spcPct val="115000"/>
              </a:lnSpc>
              <a:spcBef>
                <a:spcPts val="0"/>
              </a:spcBef>
              <a:spcAft>
                <a:spcPts val="0"/>
              </a:spcAft>
              <a:buSzPts val="1600"/>
              <a:buChar char="●"/>
              <a:defRPr sz="1600"/>
            </a:lvl1pPr>
            <a:lvl2pPr marL="914400" lvl="1" indent="-311150" algn="l">
              <a:lnSpc>
                <a:spcPct val="115000"/>
              </a:lnSpc>
              <a:spcBef>
                <a:spcPts val="1800"/>
              </a:spcBef>
              <a:spcAft>
                <a:spcPts val="0"/>
              </a:spcAft>
              <a:buSzPts val="1300"/>
              <a:buChar char="○"/>
              <a:defRPr sz="1300"/>
            </a:lvl2pPr>
            <a:lvl3pPr marL="1371600" lvl="2" indent="-311150" algn="l">
              <a:lnSpc>
                <a:spcPct val="115000"/>
              </a:lnSpc>
              <a:spcBef>
                <a:spcPts val="1800"/>
              </a:spcBef>
              <a:spcAft>
                <a:spcPts val="0"/>
              </a:spcAft>
              <a:buSzPts val="1300"/>
              <a:buChar char="■"/>
              <a:defRPr sz="1300"/>
            </a:lvl3pPr>
            <a:lvl4pPr marL="1828800" lvl="3" indent="-311150" algn="l">
              <a:lnSpc>
                <a:spcPct val="115000"/>
              </a:lnSpc>
              <a:spcBef>
                <a:spcPts val="1800"/>
              </a:spcBef>
              <a:spcAft>
                <a:spcPts val="0"/>
              </a:spcAft>
              <a:buSzPts val="1300"/>
              <a:buChar char="●"/>
              <a:defRPr sz="1300"/>
            </a:lvl4pPr>
            <a:lvl5pPr marL="2286000" lvl="4" indent="-311150" algn="l">
              <a:lnSpc>
                <a:spcPct val="115000"/>
              </a:lnSpc>
              <a:spcBef>
                <a:spcPts val="1800"/>
              </a:spcBef>
              <a:spcAft>
                <a:spcPts val="0"/>
              </a:spcAft>
              <a:buSzPts val="1300"/>
              <a:buChar char="○"/>
              <a:defRPr sz="1300"/>
            </a:lvl5pPr>
            <a:lvl6pPr marL="2743200" lvl="5" indent="-311150" algn="l">
              <a:lnSpc>
                <a:spcPct val="115000"/>
              </a:lnSpc>
              <a:spcBef>
                <a:spcPts val="1800"/>
              </a:spcBef>
              <a:spcAft>
                <a:spcPts val="0"/>
              </a:spcAft>
              <a:buSzPts val="1300"/>
              <a:buChar char="■"/>
              <a:defRPr sz="1300"/>
            </a:lvl6pPr>
            <a:lvl7pPr marL="3200400" lvl="6" indent="-311150" algn="l">
              <a:lnSpc>
                <a:spcPct val="115000"/>
              </a:lnSpc>
              <a:spcBef>
                <a:spcPts val="1800"/>
              </a:spcBef>
              <a:spcAft>
                <a:spcPts val="0"/>
              </a:spcAft>
              <a:buSzPts val="1300"/>
              <a:buChar char="●"/>
              <a:defRPr sz="1300"/>
            </a:lvl7pPr>
            <a:lvl8pPr marL="3657600" lvl="7" indent="-311150" algn="l">
              <a:lnSpc>
                <a:spcPct val="115000"/>
              </a:lnSpc>
              <a:spcBef>
                <a:spcPts val="1800"/>
              </a:spcBef>
              <a:spcAft>
                <a:spcPts val="0"/>
              </a:spcAft>
              <a:buSzPts val="1300"/>
              <a:buChar char="○"/>
              <a:defRPr sz="1300"/>
            </a:lvl8pPr>
            <a:lvl9pPr marL="4114800" lvl="8" indent="-311150" algn="l">
              <a:lnSpc>
                <a:spcPct val="115000"/>
              </a:lnSpc>
              <a:spcBef>
                <a:spcPts val="1800"/>
              </a:spcBef>
              <a:spcAft>
                <a:spcPts val="1800"/>
              </a:spcAft>
              <a:buSzPts val="1300"/>
              <a:buChar char="■"/>
              <a:defRPr sz="1300"/>
            </a:lvl9pPr>
          </a:lstStyle>
          <a:p>
            <a:endParaRPr/>
          </a:p>
        </p:txBody>
      </p:sp>
      <p:sp>
        <p:nvSpPr>
          <p:cNvPr id="368" name="Google Shape;368;g2698ca918e8_2_29"/>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9"/>
        <p:cNvGrpSpPr/>
        <p:nvPr/>
      </p:nvGrpSpPr>
      <p:grpSpPr>
        <a:xfrm>
          <a:off x="0" y="0"/>
          <a:ext cx="0" cy="0"/>
          <a:chOff x="0" y="0"/>
          <a:chExt cx="0" cy="0"/>
        </a:xfrm>
      </p:grpSpPr>
      <p:sp>
        <p:nvSpPr>
          <p:cNvPr id="370" name="Google Shape;370;g2698ca918e8_2_34"/>
          <p:cNvSpPr txBox="1">
            <a:spLocks noGrp="1"/>
          </p:cNvSpPr>
          <p:nvPr>
            <p:ph type="title"/>
          </p:nvPr>
        </p:nvSpPr>
        <p:spPr>
          <a:xfrm>
            <a:off x="342379" y="669679"/>
            <a:ext cx="9359242" cy="861693"/>
          </a:xfrm>
          <a:prstGeom prst="rect">
            <a:avLst/>
          </a:prstGeom>
          <a:noFill/>
          <a:ln>
            <a:noFill/>
          </a:ln>
        </p:spPr>
        <p:txBody>
          <a:bodyPr spcFirstLastPara="1" wrap="square" lIns="101350" tIns="101350" rIns="101350" bIns="101350" anchor="t"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371" name="Google Shape;371;g2698ca918e8_2_34"/>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2"/>
        <p:cNvGrpSpPr/>
        <p:nvPr/>
      </p:nvGrpSpPr>
      <p:grpSpPr>
        <a:xfrm>
          <a:off x="0" y="0"/>
          <a:ext cx="0" cy="0"/>
          <a:chOff x="0" y="0"/>
          <a:chExt cx="0" cy="0"/>
        </a:xfrm>
      </p:grpSpPr>
      <p:sp>
        <p:nvSpPr>
          <p:cNvPr id="373" name="Google Shape;373;g2698ca918e8_2_37"/>
          <p:cNvSpPr txBox="1">
            <a:spLocks noGrp="1"/>
          </p:cNvSpPr>
          <p:nvPr>
            <p:ph type="title"/>
          </p:nvPr>
        </p:nvSpPr>
        <p:spPr>
          <a:xfrm>
            <a:off x="342379" y="836073"/>
            <a:ext cx="3084378" cy="1137299"/>
          </a:xfrm>
          <a:prstGeom prst="rect">
            <a:avLst/>
          </a:prstGeom>
          <a:noFill/>
          <a:ln>
            <a:noFill/>
          </a:ln>
        </p:spPr>
        <p:txBody>
          <a:bodyPr spcFirstLastPara="1" wrap="square" lIns="101350" tIns="101350" rIns="101350" bIns="101350" anchor="b" anchorCtr="0">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a:endParaRPr/>
          </a:p>
        </p:txBody>
      </p:sp>
      <p:sp>
        <p:nvSpPr>
          <p:cNvPr id="374" name="Google Shape;374;g2698ca918e8_2_37"/>
          <p:cNvSpPr txBox="1">
            <a:spLocks noGrp="1"/>
          </p:cNvSpPr>
          <p:nvPr>
            <p:ph type="body" idx="1"/>
          </p:nvPr>
        </p:nvSpPr>
        <p:spPr>
          <a:xfrm>
            <a:off x="342379" y="2091087"/>
            <a:ext cx="3084378" cy="4784512"/>
          </a:xfrm>
          <a:prstGeom prst="rect">
            <a:avLst/>
          </a:prstGeom>
          <a:noFill/>
          <a:ln>
            <a:noFill/>
          </a:ln>
        </p:spPr>
        <p:txBody>
          <a:bodyPr spcFirstLastPara="1" wrap="square" lIns="101350" tIns="101350" rIns="101350" bIns="101350" anchor="t" anchorCtr="0">
            <a:noAutofit/>
          </a:bodyPr>
          <a:lstStyle>
            <a:lvl1pPr marL="457200" lvl="0" indent="-311150" algn="l">
              <a:lnSpc>
                <a:spcPct val="115000"/>
              </a:lnSpc>
              <a:spcBef>
                <a:spcPts val="0"/>
              </a:spcBef>
              <a:spcAft>
                <a:spcPts val="0"/>
              </a:spcAft>
              <a:buSzPts val="1300"/>
              <a:buChar char="●"/>
              <a:defRPr sz="1300"/>
            </a:lvl1pPr>
            <a:lvl2pPr marL="914400" lvl="1" indent="-311150" algn="l">
              <a:lnSpc>
                <a:spcPct val="115000"/>
              </a:lnSpc>
              <a:spcBef>
                <a:spcPts val="1800"/>
              </a:spcBef>
              <a:spcAft>
                <a:spcPts val="0"/>
              </a:spcAft>
              <a:buSzPts val="1300"/>
              <a:buChar char="○"/>
              <a:defRPr sz="1300"/>
            </a:lvl2pPr>
            <a:lvl3pPr marL="1371600" lvl="2" indent="-311150" algn="l">
              <a:lnSpc>
                <a:spcPct val="115000"/>
              </a:lnSpc>
              <a:spcBef>
                <a:spcPts val="1800"/>
              </a:spcBef>
              <a:spcAft>
                <a:spcPts val="0"/>
              </a:spcAft>
              <a:buSzPts val="1300"/>
              <a:buChar char="■"/>
              <a:defRPr sz="1300"/>
            </a:lvl3pPr>
            <a:lvl4pPr marL="1828800" lvl="3" indent="-311150" algn="l">
              <a:lnSpc>
                <a:spcPct val="115000"/>
              </a:lnSpc>
              <a:spcBef>
                <a:spcPts val="1800"/>
              </a:spcBef>
              <a:spcAft>
                <a:spcPts val="0"/>
              </a:spcAft>
              <a:buSzPts val="1300"/>
              <a:buChar char="●"/>
              <a:defRPr sz="1300"/>
            </a:lvl4pPr>
            <a:lvl5pPr marL="2286000" lvl="4" indent="-311150" algn="l">
              <a:lnSpc>
                <a:spcPct val="115000"/>
              </a:lnSpc>
              <a:spcBef>
                <a:spcPts val="1800"/>
              </a:spcBef>
              <a:spcAft>
                <a:spcPts val="0"/>
              </a:spcAft>
              <a:buSzPts val="1300"/>
              <a:buChar char="○"/>
              <a:defRPr sz="1300"/>
            </a:lvl5pPr>
            <a:lvl6pPr marL="2743200" lvl="5" indent="-311150" algn="l">
              <a:lnSpc>
                <a:spcPct val="115000"/>
              </a:lnSpc>
              <a:spcBef>
                <a:spcPts val="1800"/>
              </a:spcBef>
              <a:spcAft>
                <a:spcPts val="0"/>
              </a:spcAft>
              <a:buSzPts val="1300"/>
              <a:buChar char="■"/>
              <a:defRPr sz="1300"/>
            </a:lvl6pPr>
            <a:lvl7pPr marL="3200400" lvl="6" indent="-311150" algn="l">
              <a:lnSpc>
                <a:spcPct val="115000"/>
              </a:lnSpc>
              <a:spcBef>
                <a:spcPts val="1800"/>
              </a:spcBef>
              <a:spcAft>
                <a:spcPts val="0"/>
              </a:spcAft>
              <a:buSzPts val="1300"/>
              <a:buChar char="●"/>
              <a:defRPr sz="1300"/>
            </a:lvl7pPr>
            <a:lvl8pPr marL="3657600" lvl="7" indent="-311150" algn="l">
              <a:lnSpc>
                <a:spcPct val="115000"/>
              </a:lnSpc>
              <a:spcBef>
                <a:spcPts val="1800"/>
              </a:spcBef>
              <a:spcAft>
                <a:spcPts val="0"/>
              </a:spcAft>
              <a:buSzPts val="1300"/>
              <a:buChar char="○"/>
              <a:defRPr sz="1300"/>
            </a:lvl8pPr>
            <a:lvl9pPr marL="4114800" lvl="8" indent="-311150" algn="l">
              <a:lnSpc>
                <a:spcPct val="115000"/>
              </a:lnSpc>
              <a:spcBef>
                <a:spcPts val="1800"/>
              </a:spcBef>
              <a:spcAft>
                <a:spcPts val="1800"/>
              </a:spcAft>
              <a:buSzPts val="1300"/>
              <a:buChar char="■"/>
              <a:defRPr sz="1300"/>
            </a:lvl9pPr>
          </a:lstStyle>
          <a:p>
            <a:endParaRPr/>
          </a:p>
        </p:txBody>
      </p:sp>
      <p:sp>
        <p:nvSpPr>
          <p:cNvPr id="375" name="Google Shape;375;g2698ca918e8_2_37"/>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6"/>
        <p:cNvGrpSpPr/>
        <p:nvPr/>
      </p:nvGrpSpPr>
      <p:grpSpPr>
        <a:xfrm>
          <a:off x="0" y="0"/>
          <a:ext cx="0" cy="0"/>
          <a:chOff x="0" y="0"/>
          <a:chExt cx="0" cy="0"/>
        </a:xfrm>
      </p:grpSpPr>
      <p:sp>
        <p:nvSpPr>
          <p:cNvPr id="377" name="Google Shape;377;g2698ca918e8_2_41"/>
          <p:cNvSpPr txBox="1">
            <a:spLocks noGrp="1"/>
          </p:cNvSpPr>
          <p:nvPr>
            <p:ph type="title"/>
          </p:nvPr>
        </p:nvSpPr>
        <p:spPr>
          <a:xfrm>
            <a:off x="538503" y="677391"/>
            <a:ext cx="6994552" cy="6155772"/>
          </a:xfrm>
          <a:prstGeom prst="rect">
            <a:avLst/>
          </a:prstGeom>
          <a:noFill/>
          <a:ln>
            <a:noFill/>
          </a:ln>
        </p:spPr>
        <p:txBody>
          <a:bodyPr spcFirstLastPara="1" wrap="square" lIns="101350" tIns="101350" rIns="101350" bIns="101350" anchor="ctr" anchorCtr="0">
            <a:noAutofit/>
          </a:bodyPr>
          <a:lstStyle>
            <a:lvl1pPr lvl="0" algn="l">
              <a:lnSpc>
                <a:spcPct val="100000"/>
              </a:lnSpc>
              <a:spcBef>
                <a:spcPts val="0"/>
              </a:spcBef>
              <a:spcAft>
                <a:spcPts val="0"/>
              </a:spcAft>
              <a:buSzPts val="5300"/>
              <a:buNone/>
              <a:defRPr sz="5300"/>
            </a:lvl1pPr>
            <a:lvl2pPr lvl="1" algn="l">
              <a:lnSpc>
                <a:spcPct val="100000"/>
              </a:lnSpc>
              <a:spcBef>
                <a:spcPts val="0"/>
              </a:spcBef>
              <a:spcAft>
                <a:spcPts val="0"/>
              </a:spcAft>
              <a:buSzPts val="5300"/>
              <a:buNone/>
              <a:defRPr sz="5300"/>
            </a:lvl2pPr>
            <a:lvl3pPr lvl="2" algn="l">
              <a:lnSpc>
                <a:spcPct val="100000"/>
              </a:lnSpc>
              <a:spcBef>
                <a:spcPts val="0"/>
              </a:spcBef>
              <a:spcAft>
                <a:spcPts val="0"/>
              </a:spcAft>
              <a:buSzPts val="5300"/>
              <a:buNone/>
              <a:defRPr sz="5300"/>
            </a:lvl3pPr>
            <a:lvl4pPr lvl="3" algn="l">
              <a:lnSpc>
                <a:spcPct val="100000"/>
              </a:lnSpc>
              <a:spcBef>
                <a:spcPts val="0"/>
              </a:spcBef>
              <a:spcAft>
                <a:spcPts val="0"/>
              </a:spcAft>
              <a:buSzPts val="5300"/>
              <a:buNone/>
              <a:defRPr sz="5300"/>
            </a:lvl4pPr>
            <a:lvl5pPr lvl="4" algn="l">
              <a:lnSpc>
                <a:spcPct val="100000"/>
              </a:lnSpc>
              <a:spcBef>
                <a:spcPts val="0"/>
              </a:spcBef>
              <a:spcAft>
                <a:spcPts val="0"/>
              </a:spcAft>
              <a:buSzPts val="5300"/>
              <a:buNone/>
              <a:defRPr sz="5300"/>
            </a:lvl5pPr>
            <a:lvl6pPr lvl="5" algn="l">
              <a:lnSpc>
                <a:spcPct val="100000"/>
              </a:lnSpc>
              <a:spcBef>
                <a:spcPts val="0"/>
              </a:spcBef>
              <a:spcAft>
                <a:spcPts val="0"/>
              </a:spcAft>
              <a:buSzPts val="5300"/>
              <a:buNone/>
              <a:defRPr sz="5300"/>
            </a:lvl6pPr>
            <a:lvl7pPr lvl="6" algn="l">
              <a:lnSpc>
                <a:spcPct val="100000"/>
              </a:lnSpc>
              <a:spcBef>
                <a:spcPts val="0"/>
              </a:spcBef>
              <a:spcAft>
                <a:spcPts val="0"/>
              </a:spcAft>
              <a:buSzPts val="5300"/>
              <a:buNone/>
              <a:defRPr sz="5300"/>
            </a:lvl7pPr>
            <a:lvl8pPr lvl="7" algn="l">
              <a:lnSpc>
                <a:spcPct val="100000"/>
              </a:lnSpc>
              <a:spcBef>
                <a:spcPts val="0"/>
              </a:spcBef>
              <a:spcAft>
                <a:spcPts val="0"/>
              </a:spcAft>
              <a:buSzPts val="5300"/>
              <a:buNone/>
              <a:defRPr sz="5300"/>
            </a:lvl8pPr>
            <a:lvl9pPr lvl="8" algn="l">
              <a:lnSpc>
                <a:spcPct val="100000"/>
              </a:lnSpc>
              <a:spcBef>
                <a:spcPts val="0"/>
              </a:spcBef>
              <a:spcAft>
                <a:spcPts val="0"/>
              </a:spcAft>
              <a:buSzPts val="5300"/>
              <a:buNone/>
              <a:defRPr sz="5300"/>
            </a:lvl9pPr>
          </a:lstStyle>
          <a:p>
            <a:endParaRPr/>
          </a:p>
        </p:txBody>
      </p:sp>
      <p:sp>
        <p:nvSpPr>
          <p:cNvPr id="378" name="Google Shape;378;g2698ca918e8_2_41"/>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9"/>
        <p:cNvGrpSpPr/>
        <p:nvPr/>
      </p:nvGrpSpPr>
      <p:grpSpPr>
        <a:xfrm>
          <a:off x="0" y="0"/>
          <a:ext cx="0" cy="0"/>
          <a:chOff x="0" y="0"/>
          <a:chExt cx="0" cy="0"/>
        </a:xfrm>
      </p:grpSpPr>
      <p:sp>
        <p:nvSpPr>
          <p:cNvPr id="380" name="Google Shape;380;g2698ca918e8_2_44"/>
          <p:cNvSpPr/>
          <p:nvPr/>
        </p:nvSpPr>
        <p:spPr>
          <a:xfrm>
            <a:off x="5022000" y="-188"/>
            <a:ext cx="5022000" cy="7740000"/>
          </a:xfrm>
          <a:prstGeom prst="rect">
            <a:avLst/>
          </a:prstGeom>
          <a:solidFill>
            <a:schemeClr val="lt2"/>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381" name="Google Shape;381;g2698ca918e8_2_44"/>
          <p:cNvSpPr txBox="1">
            <a:spLocks noGrp="1"/>
          </p:cNvSpPr>
          <p:nvPr>
            <p:ph type="title"/>
          </p:nvPr>
        </p:nvSpPr>
        <p:spPr>
          <a:xfrm>
            <a:off x="291632" y="1855696"/>
            <a:ext cx="4443350" cy="2230583"/>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4700"/>
              <a:buNone/>
              <a:defRPr sz="4700"/>
            </a:lvl1pPr>
            <a:lvl2pPr lvl="1" algn="ctr">
              <a:lnSpc>
                <a:spcPct val="100000"/>
              </a:lnSpc>
              <a:spcBef>
                <a:spcPts val="0"/>
              </a:spcBef>
              <a:spcAft>
                <a:spcPts val="0"/>
              </a:spcAft>
              <a:buSzPts val="4700"/>
              <a:buNone/>
              <a:defRPr sz="4700"/>
            </a:lvl2pPr>
            <a:lvl3pPr lvl="2" algn="ctr">
              <a:lnSpc>
                <a:spcPct val="100000"/>
              </a:lnSpc>
              <a:spcBef>
                <a:spcPts val="0"/>
              </a:spcBef>
              <a:spcAft>
                <a:spcPts val="0"/>
              </a:spcAft>
              <a:buSzPts val="4700"/>
              <a:buNone/>
              <a:defRPr sz="4700"/>
            </a:lvl3pPr>
            <a:lvl4pPr lvl="3" algn="ctr">
              <a:lnSpc>
                <a:spcPct val="100000"/>
              </a:lnSpc>
              <a:spcBef>
                <a:spcPts val="0"/>
              </a:spcBef>
              <a:spcAft>
                <a:spcPts val="0"/>
              </a:spcAft>
              <a:buSzPts val="4700"/>
              <a:buNone/>
              <a:defRPr sz="4700"/>
            </a:lvl4pPr>
            <a:lvl5pPr lvl="4" algn="ctr">
              <a:lnSpc>
                <a:spcPct val="100000"/>
              </a:lnSpc>
              <a:spcBef>
                <a:spcPts val="0"/>
              </a:spcBef>
              <a:spcAft>
                <a:spcPts val="0"/>
              </a:spcAft>
              <a:buSzPts val="4700"/>
              <a:buNone/>
              <a:defRPr sz="4700"/>
            </a:lvl5pPr>
            <a:lvl6pPr lvl="5" algn="ctr">
              <a:lnSpc>
                <a:spcPct val="100000"/>
              </a:lnSpc>
              <a:spcBef>
                <a:spcPts val="0"/>
              </a:spcBef>
              <a:spcAft>
                <a:spcPts val="0"/>
              </a:spcAft>
              <a:buSzPts val="4700"/>
              <a:buNone/>
              <a:defRPr sz="4700"/>
            </a:lvl6pPr>
            <a:lvl7pPr lvl="6" algn="ctr">
              <a:lnSpc>
                <a:spcPct val="100000"/>
              </a:lnSpc>
              <a:spcBef>
                <a:spcPts val="0"/>
              </a:spcBef>
              <a:spcAft>
                <a:spcPts val="0"/>
              </a:spcAft>
              <a:buSzPts val="4700"/>
              <a:buNone/>
              <a:defRPr sz="4700"/>
            </a:lvl7pPr>
            <a:lvl8pPr lvl="7" algn="ctr">
              <a:lnSpc>
                <a:spcPct val="100000"/>
              </a:lnSpc>
              <a:spcBef>
                <a:spcPts val="0"/>
              </a:spcBef>
              <a:spcAft>
                <a:spcPts val="0"/>
              </a:spcAft>
              <a:buSzPts val="4700"/>
              <a:buNone/>
              <a:defRPr sz="4700"/>
            </a:lvl8pPr>
            <a:lvl9pPr lvl="8" algn="ctr">
              <a:lnSpc>
                <a:spcPct val="100000"/>
              </a:lnSpc>
              <a:spcBef>
                <a:spcPts val="0"/>
              </a:spcBef>
              <a:spcAft>
                <a:spcPts val="0"/>
              </a:spcAft>
              <a:buSzPts val="4700"/>
              <a:buNone/>
              <a:defRPr sz="4700"/>
            </a:lvl9pPr>
          </a:lstStyle>
          <a:p>
            <a:endParaRPr/>
          </a:p>
        </p:txBody>
      </p:sp>
      <p:sp>
        <p:nvSpPr>
          <p:cNvPr id="382" name="Google Shape;382;g2698ca918e8_2_44"/>
          <p:cNvSpPr txBox="1">
            <a:spLocks noGrp="1"/>
          </p:cNvSpPr>
          <p:nvPr>
            <p:ph type="subTitle" idx="1"/>
          </p:nvPr>
        </p:nvSpPr>
        <p:spPr>
          <a:xfrm>
            <a:off x="291632" y="4218100"/>
            <a:ext cx="4443350" cy="1858480"/>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a:endParaRPr/>
          </a:p>
        </p:txBody>
      </p:sp>
      <p:sp>
        <p:nvSpPr>
          <p:cNvPr id="383" name="Google Shape;383;g2698ca918e8_2_44"/>
          <p:cNvSpPr txBox="1">
            <a:spLocks noGrp="1"/>
          </p:cNvSpPr>
          <p:nvPr>
            <p:ph type="body" idx="2"/>
          </p:nvPr>
        </p:nvSpPr>
        <p:spPr>
          <a:xfrm>
            <a:off x="5425671" y="1089596"/>
            <a:ext cx="4214657" cy="5560543"/>
          </a:xfrm>
          <a:prstGeom prst="rect">
            <a:avLst/>
          </a:prstGeom>
          <a:noFill/>
          <a:ln>
            <a:noFill/>
          </a:ln>
        </p:spPr>
        <p:txBody>
          <a:bodyPr spcFirstLastPara="1" wrap="square" lIns="101350" tIns="101350" rIns="101350" bIns="101350" anchor="ctr" anchorCtr="0">
            <a:noAutofit/>
          </a:bodyPr>
          <a:lstStyle>
            <a:lvl1pPr marL="457200" lvl="0" indent="-355600" algn="l">
              <a:lnSpc>
                <a:spcPct val="115000"/>
              </a:lnSpc>
              <a:spcBef>
                <a:spcPts val="0"/>
              </a:spcBef>
              <a:spcAft>
                <a:spcPts val="0"/>
              </a:spcAft>
              <a:buSzPts val="2000"/>
              <a:buChar char="●"/>
              <a:defRPr/>
            </a:lvl1pPr>
            <a:lvl2pPr marL="914400" lvl="1" indent="-330200" algn="l">
              <a:lnSpc>
                <a:spcPct val="115000"/>
              </a:lnSpc>
              <a:spcBef>
                <a:spcPts val="1800"/>
              </a:spcBef>
              <a:spcAft>
                <a:spcPts val="0"/>
              </a:spcAft>
              <a:buSzPts val="1600"/>
              <a:buChar char="○"/>
              <a:defRPr/>
            </a:lvl2pPr>
            <a:lvl3pPr marL="1371600" lvl="2" indent="-330200" algn="l">
              <a:lnSpc>
                <a:spcPct val="115000"/>
              </a:lnSpc>
              <a:spcBef>
                <a:spcPts val="1800"/>
              </a:spcBef>
              <a:spcAft>
                <a:spcPts val="0"/>
              </a:spcAft>
              <a:buSzPts val="1600"/>
              <a:buChar char="■"/>
              <a:defRPr/>
            </a:lvl3pPr>
            <a:lvl4pPr marL="1828800" lvl="3" indent="-330200" algn="l">
              <a:lnSpc>
                <a:spcPct val="115000"/>
              </a:lnSpc>
              <a:spcBef>
                <a:spcPts val="1800"/>
              </a:spcBef>
              <a:spcAft>
                <a:spcPts val="0"/>
              </a:spcAft>
              <a:buSzPts val="1600"/>
              <a:buChar char="●"/>
              <a:defRPr/>
            </a:lvl4pPr>
            <a:lvl5pPr marL="2286000" lvl="4" indent="-330200" algn="l">
              <a:lnSpc>
                <a:spcPct val="115000"/>
              </a:lnSpc>
              <a:spcBef>
                <a:spcPts val="1800"/>
              </a:spcBef>
              <a:spcAft>
                <a:spcPts val="0"/>
              </a:spcAft>
              <a:buSzPts val="1600"/>
              <a:buChar char="○"/>
              <a:defRPr/>
            </a:lvl5pPr>
            <a:lvl6pPr marL="2743200" lvl="5" indent="-330200" algn="l">
              <a:lnSpc>
                <a:spcPct val="115000"/>
              </a:lnSpc>
              <a:spcBef>
                <a:spcPts val="1800"/>
              </a:spcBef>
              <a:spcAft>
                <a:spcPts val="0"/>
              </a:spcAft>
              <a:buSzPts val="1600"/>
              <a:buChar char="■"/>
              <a:defRPr/>
            </a:lvl6pPr>
            <a:lvl7pPr marL="3200400" lvl="6" indent="-330200" algn="l">
              <a:lnSpc>
                <a:spcPct val="115000"/>
              </a:lnSpc>
              <a:spcBef>
                <a:spcPts val="1800"/>
              </a:spcBef>
              <a:spcAft>
                <a:spcPts val="0"/>
              </a:spcAft>
              <a:buSzPts val="1600"/>
              <a:buChar char="●"/>
              <a:defRPr/>
            </a:lvl7pPr>
            <a:lvl8pPr marL="3657600" lvl="7" indent="-330200" algn="l">
              <a:lnSpc>
                <a:spcPct val="115000"/>
              </a:lnSpc>
              <a:spcBef>
                <a:spcPts val="1800"/>
              </a:spcBef>
              <a:spcAft>
                <a:spcPts val="0"/>
              </a:spcAft>
              <a:buSzPts val="1600"/>
              <a:buChar char="○"/>
              <a:defRPr/>
            </a:lvl8pPr>
            <a:lvl9pPr marL="4114800" lvl="8" indent="-330200" algn="l">
              <a:lnSpc>
                <a:spcPct val="115000"/>
              </a:lnSpc>
              <a:spcBef>
                <a:spcPts val="1800"/>
              </a:spcBef>
              <a:spcAft>
                <a:spcPts val="1800"/>
              </a:spcAft>
              <a:buSzPts val="1600"/>
              <a:buChar char="■"/>
              <a:defRPr/>
            </a:lvl9pPr>
          </a:lstStyle>
          <a:p>
            <a:endParaRPr/>
          </a:p>
        </p:txBody>
      </p:sp>
      <p:sp>
        <p:nvSpPr>
          <p:cNvPr id="384" name="Google Shape;384;g2698ca918e8_2_44"/>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5"/>
        <p:cNvGrpSpPr/>
        <p:nvPr/>
      </p:nvGrpSpPr>
      <p:grpSpPr>
        <a:xfrm>
          <a:off x="0" y="0"/>
          <a:ext cx="0" cy="0"/>
          <a:chOff x="0" y="0"/>
          <a:chExt cx="0" cy="0"/>
        </a:xfrm>
      </p:grpSpPr>
      <p:sp>
        <p:nvSpPr>
          <p:cNvPr id="386" name="Google Shape;386;g2698ca918e8_2_50"/>
          <p:cNvSpPr txBox="1">
            <a:spLocks noGrp="1"/>
          </p:cNvSpPr>
          <p:nvPr>
            <p:ph type="body" idx="1"/>
          </p:nvPr>
        </p:nvSpPr>
        <p:spPr>
          <a:xfrm>
            <a:off x="342379" y="6366220"/>
            <a:ext cx="6589233" cy="910449"/>
          </a:xfrm>
          <a:prstGeom prst="rect">
            <a:avLst/>
          </a:prstGeom>
          <a:noFill/>
          <a:ln>
            <a:noFill/>
          </a:ln>
        </p:spPr>
        <p:txBody>
          <a:bodyPr spcFirstLastPara="1" wrap="square" lIns="101350" tIns="101350" rIns="101350" bIns="101350" anchor="ctr" anchorCtr="0">
            <a:noAutofit/>
          </a:bodyPr>
          <a:lstStyle>
            <a:lvl1pPr marL="457200" lvl="0" indent="-228600" algn="l">
              <a:lnSpc>
                <a:spcPct val="100000"/>
              </a:lnSpc>
              <a:spcBef>
                <a:spcPts val="0"/>
              </a:spcBef>
              <a:spcAft>
                <a:spcPts val="0"/>
              </a:spcAft>
              <a:buSzPts val="2000"/>
              <a:buNone/>
              <a:defRPr/>
            </a:lvl1pPr>
          </a:lstStyle>
          <a:p>
            <a:endParaRPr/>
          </a:p>
        </p:txBody>
      </p:sp>
      <p:sp>
        <p:nvSpPr>
          <p:cNvPr id="387" name="Google Shape;387;g2698ca918e8_2_50"/>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8"/>
        <p:cNvGrpSpPr/>
        <p:nvPr/>
      </p:nvGrpSpPr>
      <p:grpSpPr>
        <a:xfrm>
          <a:off x="0" y="0"/>
          <a:ext cx="0" cy="0"/>
          <a:chOff x="0" y="0"/>
          <a:chExt cx="0" cy="0"/>
        </a:xfrm>
      </p:grpSpPr>
      <p:sp>
        <p:nvSpPr>
          <p:cNvPr id="389" name="Google Shape;389;g2698ca918e8_2_53"/>
          <p:cNvSpPr txBox="1">
            <a:spLocks noGrp="1"/>
          </p:cNvSpPr>
          <p:nvPr>
            <p:ph type="title" hasCustomPrompt="1"/>
          </p:nvPr>
        </p:nvSpPr>
        <p:spPr>
          <a:xfrm>
            <a:off x="342379" y="1664510"/>
            <a:ext cx="9359242" cy="2954811"/>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13300"/>
              <a:buNone/>
              <a:defRPr sz="13300"/>
            </a:lvl1pPr>
            <a:lvl2pPr lvl="1" algn="ctr">
              <a:lnSpc>
                <a:spcPct val="100000"/>
              </a:lnSpc>
              <a:spcBef>
                <a:spcPts val="0"/>
              </a:spcBef>
              <a:spcAft>
                <a:spcPts val="0"/>
              </a:spcAft>
              <a:buSzPts val="13300"/>
              <a:buNone/>
              <a:defRPr sz="13300"/>
            </a:lvl2pPr>
            <a:lvl3pPr lvl="2" algn="ctr">
              <a:lnSpc>
                <a:spcPct val="100000"/>
              </a:lnSpc>
              <a:spcBef>
                <a:spcPts val="0"/>
              </a:spcBef>
              <a:spcAft>
                <a:spcPts val="0"/>
              </a:spcAft>
              <a:buSzPts val="13300"/>
              <a:buNone/>
              <a:defRPr sz="13300"/>
            </a:lvl3pPr>
            <a:lvl4pPr lvl="3" algn="ctr">
              <a:lnSpc>
                <a:spcPct val="100000"/>
              </a:lnSpc>
              <a:spcBef>
                <a:spcPts val="0"/>
              </a:spcBef>
              <a:spcAft>
                <a:spcPts val="0"/>
              </a:spcAft>
              <a:buSzPts val="13300"/>
              <a:buNone/>
              <a:defRPr sz="13300"/>
            </a:lvl4pPr>
            <a:lvl5pPr lvl="4" algn="ctr">
              <a:lnSpc>
                <a:spcPct val="100000"/>
              </a:lnSpc>
              <a:spcBef>
                <a:spcPts val="0"/>
              </a:spcBef>
              <a:spcAft>
                <a:spcPts val="0"/>
              </a:spcAft>
              <a:buSzPts val="13300"/>
              <a:buNone/>
              <a:defRPr sz="13300"/>
            </a:lvl5pPr>
            <a:lvl6pPr lvl="5" algn="ctr">
              <a:lnSpc>
                <a:spcPct val="100000"/>
              </a:lnSpc>
              <a:spcBef>
                <a:spcPts val="0"/>
              </a:spcBef>
              <a:spcAft>
                <a:spcPts val="0"/>
              </a:spcAft>
              <a:buSzPts val="13300"/>
              <a:buNone/>
              <a:defRPr sz="13300"/>
            </a:lvl6pPr>
            <a:lvl7pPr lvl="6" algn="ctr">
              <a:lnSpc>
                <a:spcPct val="100000"/>
              </a:lnSpc>
              <a:spcBef>
                <a:spcPts val="0"/>
              </a:spcBef>
              <a:spcAft>
                <a:spcPts val="0"/>
              </a:spcAft>
              <a:buSzPts val="13300"/>
              <a:buNone/>
              <a:defRPr sz="13300"/>
            </a:lvl7pPr>
            <a:lvl8pPr lvl="7" algn="ctr">
              <a:lnSpc>
                <a:spcPct val="100000"/>
              </a:lnSpc>
              <a:spcBef>
                <a:spcPts val="0"/>
              </a:spcBef>
              <a:spcAft>
                <a:spcPts val="0"/>
              </a:spcAft>
              <a:buSzPts val="13300"/>
              <a:buNone/>
              <a:defRPr sz="13300"/>
            </a:lvl8pPr>
            <a:lvl9pPr lvl="8" algn="ctr">
              <a:lnSpc>
                <a:spcPct val="100000"/>
              </a:lnSpc>
              <a:spcBef>
                <a:spcPts val="0"/>
              </a:spcBef>
              <a:spcAft>
                <a:spcPts val="0"/>
              </a:spcAft>
              <a:buSzPts val="13300"/>
              <a:buNone/>
              <a:defRPr sz="13300"/>
            </a:lvl9pPr>
          </a:lstStyle>
          <a:p>
            <a:r>
              <a:t>xx%</a:t>
            </a:r>
          </a:p>
        </p:txBody>
      </p:sp>
      <p:sp>
        <p:nvSpPr>
          <p:cNvPr id="390" name="Google Shape;390;g2698ca918e8_2_53"/>
          <p:cNvSpPr txBox="1">
            <a:spLocks noGrp="1"/>
          </p:cNvSpPr>
          <p:nvPr>
            <p:ph type="body" idx="1"/>
          </p:nvPr>
        </p:nvSpPr>
        <p:spPr>
          <a:xfrm>
            <a:off x="342379" y="4743506"/>
            <a:ext cx="9359242" cy="1957346"/>
          </a:xfrm>
          <a:prstGeom prst="rect">
            <a:avLst/>
          </a:prstGeom>
          <a:noFill/>
          <a:ln>
            <a:noFill/>
          </a:ln>
        </p:spPr>
        <p:txBody>
          <a:bodyPr spcFirstLastPara="1" wrap="square" lIns="101350" tIns="101350" rIns="101350" bIns="101350" anchor="t" anchorCtr="0">
            <a:noAutofit/>
          </a:bodyPr>
          <a:lstStyle>
            <a:lvl1pPr marL="457200" lvl="0" indent="-355600" algn="ctr">
              <a:lnSpc>
                <a:spcPct val="115000"/>
              </a:lnSpc>
              <a:spcBef>
                <a:spcPts val="0"/>
              </a:spcBef>
              <a:spcAft>
                <a:spcPts val="0"/>
              </a:spcAft>
              <a:buSzPts val="2000"/>
              <a:buChar char="●"/>
              <a:defRPr/>
            </a:lvl1pPr>
            <a:lvl2pPr marL="914400" lvl="1" indent="-330200" algn="ctr">
              <a:lnSpc>
                <a:spcPct val="115000"/>
              </a:lnSpc>
              <a:spcBef>
                <a:spcPts val="1800"/>
              </a:spcBef>
              <a:spcAft>
                <a:spcPts val="0"/>
              </a:spcAft>
              <a:buSzPts val="1600"/>
              <a:buChar char="○"/>
              <a:defRPr/>
            </a:lvl2pPr>
            <a:lvl3pPr marL="1371600" lvl="2" indent="-330200" algn="ctr">
              <a:lnSpc>
                <a:spcPct val="115000"/>
              </a:lnSpc>
              <a:spcBef>
                <a:spcPts val="1800"/>
              </a:spcBef>
              <a:spcAft>
                <a:spcPts val="0"/>
              </a:spcAft>
              <a:buSzPts val="1600"/>
              <a:buChar char="■"/>
              <a:defRPr/>
            </a:lvl3pPr>
            <a:lvl4pPr marL="1828800" lvl="3" indent="-330200" algn="ctr">
              <a:lnSpc>
                <a:spcPct val="115000"/>
              </a:lnSpc>
              <a:spcBef>
                <a:spcPts val="1800"/>
              </a:spcBef>
              <a:spcAft>
                <a:spcPts val="0"/>
              </a:spcAft>
              <a:buSzPts val="1600"/>
              <a:buChar char="●"/>
              <a:defRPr/>
            </a:lvl4pPr>
            <a:lvl5pPr marL="2286000" lvl="4" indent="-330200" algn="ctr">
              <a:lnSpc>
                <a:spcPct val="115000"/>
              </a:lnSpc>
              <a:spcBef>
                <a:spcPts val="1800"/>
              </a:spcBef>
              <a:spcAft>
                <a:spcPts val="0"/>
              </a:spcAft>
              <a:buSzPts val="1600"/>
              <a:buChar char="○"/>
              <a:defRPr/>
            </a:lvl5pPr>
            <a:lvl6pPr marL="2743200" lvl="5" indent="-330200" algn="ctr">
              <a:lnSpc>
                <a:spcPct val="115000"/>
              </a:lnSpc>
              <a:spcBef>
                <a:spcPts val="1800"/>
              </a:spcBef>
              <a:spcAft>
                <a:spcPts val="0"/>
              </a:spcAft>
              <a:buSzPts val="1600"/>
              <a:buChar char="■"/>
              <a:defRPr/>
            </a:lvl6pPr>
            <a:lvl7pPr marL="3200400" lvl="6" indent="-330200" algn="ctr">
              <a:lnSpc>
                <a:spcPct val="115000"/>
              </a:lnSpc>
              <a:spcBef>
                <a:spcPts val="1800"/>
              </a:spcBef>
              <a:spcAft>
                <a:spcPts val="0"/>
              </a:spcAft>
              <a:buSzPts val="1600"/>
              <a:buChar char="●"/>
              <a:defRPr/>
            </a:lvl7pPr>
            <a:lvl8pPr marL="3657600" lvl="7" indent="-330200" algn="ctr">
              <a:lnSpc>
                <a:spcPct val="115000"/>
              </a:lnSpc>
              <a:spcBef>
                <a:spcPts val="1800"/>
              </a:spcBef>
              <a:spcAft>
                <a:spcPts val="0"/>
              </a:spcAft>
              <a:buSzPts val="1600"/>
              <a:buChar char="○"/>
              <a:defRPr/>
            </a:lvl8pPr>
            <a:lvl9pPr marL="4114800" lvl="8" indent="-330200" algn="ctr">
              <a:lnSpc>
                <a:spcPct val="115000"/>
              </a:lnSpc>
              <a:spcBef>
                <a:spcPts val="1800"/>
              </a:spcBef>
              <a:spcAft>
                <a:spcPts val="1800"/>
              </a:spcAft>
              <a:buSzPts val="1600"/>
              <a:buChar char="■"/>
              <a:defRPr/>
            </a:lvl9pPr>
          </a:lstStyle>
          <a:p>
            <a:endParaRPr/>
          </a:p>
        </p:txBody>
      </p:sp>
      <p:sp>
        <p:nvSpPr>
          <p:cNvPr id="391" name="Google Shape;391;g2698ca918e8_2_53"/>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41"/>
        <p:cNvGrpSpPr/>
        <p:nvPr/>
      </p:nvGrpSpPr>
      <p:grpSpPr>
        <a:xfrm>
          <a:off x="0" y="0"/>
          <a:ext cx="0" cy="0"/>
          <a:chOff x="0" y="0"/>
          <a:chExt cx="0" cy="0"/>
        </a:xfrm>
      </p:grpSpPr>
      <p:sp>
        <p:nvSpPr>
          <p:cNvPr id="42" name="Google Shape;42;p40"/>
          <p:cNvSpPr txBox="1">
            <a:spLocks noGrp="1"/>
          </p:cNvSpPr>
          <p:nvPr>
            <p:ph type="ctrTitle"/>
          </p:nvPr>
        </p:nvSpPr>
        <p:spPr>
          <a:xfrm>
            <a:off x="1255500" y="1266709"/>
            <a:ext cx="7533000" cy="269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0"/>
          <p:cNvSpPr txBox="1">
            <a:spLocks noGrp="1"/>
          </p:cNvSpPr>
          <p:nvPr>
            <p:ph type="subTitle" idx="1"/>
          </p:nvPr>
        </p:nvSpPr>
        <p:spPr>
          <a:xfrm>
            <a:off x="1255500" y="4065292"/>
            <a:ext cx="7533000" cy="1868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4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p:cSld name="TITLE_1_1">
    <p:spTree>
      <p:nvGrpSpPr>
        <p:cNvPr id="1" name="Shape 392"/>
        <p:cNvGrpSpPr/>
        <p:nvPr/>
      </p:nvGrpSpPr>
      <p:grpSpPr>
        <a:xfrm>
          <a:off x="0" y="0"/>
          <a:ext cx="0" cy="0"/>
          <a:chOff x="0" y="0"/>
          <a:chExt cx="0" cy="0"/>
        </a:xfrm>
      </p:grpSpPr>
      <p:sp>
        <p:nvSpPr>
          <p:cNvPr id="393" name="Google Shape;393;g2698ca918e8_2_57"/>
          <p:cNvSpPr txBox="1">
            <a:spLocks noGrp="1"/>
          </p:cNvSpPr>
          <p:nvPr>
            <p:ph type="subTitle" idx="1"/>
          </p:nvPr>
        </p:nvSpPr>
        <p:spPr>
          <a:xfrm>
            <a:off x="308630" y="786275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94" name="Google Shape;394;g2698ca918e8_2_57"/>
          <p:cNvSpPr txBox="1">
            <a:spLocks noGrp="1"/>
          </p:cNvSpPr>
          <p:nvPr>
            <p:ph type="sldNum" idx="12"/>
          </p:nvPr>
        </p:nvSpPr>
        <p:spPr>
          <a:xfrm>
            <a:off x="9306361" y="7017265"/>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395"/>
        <p:cNvGrpSpPr/>
        <p:nvPr/>
      </p:nvGrpSpPr>
      <p:grpSpPr>
        <a:xfrm>
          <a:off x="0" y="0"/>
          <a:ext cx="0" cy="0"/>
          <a:chOff x="0" y="0"/>
          <a:chExt cx="0" cy="0"/>
        </a:xfrm>
      </p:grpSpPr>
      <p:sp>
        <p:nvSpPr>
          <p:cNvPr id="396" name="Google Shape;396;g2698ca918e8_2_60"/>
          <p:cNvSpPr txBox="1">
            <a:spLocks noGrp="1"/>
          </p:cNvSpPr>
          <p:nvPr>
            <p:ph type="subTitle" idx="1"/>
          </p:nvPr>
        </p:nvSpPr>
        <p:spPr>
          <a:xfrm>
            <a:off x="342379" y="7873026"/>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397" name="Google Shape;397;g2698ca918e8_2_60"/>
          <p:cNvSpPr txBox="1">
            <a:spLocks noGrp="1"/>
          </p:cNvSpPr>
          <p:nvPr>
            <p:ph type="sldNum" idx="12"/>
          </p:nvPr>
        </p:nvSpPr>
        <p:spPr>
          <a:xfrm>
            <a:off x="9306361" y="7017265"/>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398"/>
        <p:cNvGrpSpPr/>
        <p:nvPr/>
      </p:nvGrpSpPr>
      <p:grpSpPr>
        <a:xfrm>
          <a:off x="0" y="0"/>
          <a:ext cx="0" cy="0"/>
          <a:chOff x="0" y="0"/>
          <a:chExt cx="0" cy="0"/>
        </a:xfrm>
      </p:grpSpPr>
      <p:sp>
        <p:nvSpPr>
          <p:cNvPr id="399" name="Google Shape;399;g2698ca918e8_2_63"/>
          <p:cNvSpPr txBox="1">
            <a:spLocks noGrp="1"/>
          </p:cNvSpPr>
          <p:nvPr>
            <p:ph type="ctrTitle"/>
          </p:nvPr>
        </p:nvSpPr>
        <p:spPr>
          <a:xfrm>
            <a:off x="342388" y="1120446"/>
            <a:ext cx="9359242" cy="3088890"/>
          </a:xfrm>
          <a:prstGeom prst="rect">
            <a:avLst/>
          </a:prstGeom>
          <a:noFill/>
          <a:ln>
            <a:noFill/>
          </a:ln>
        </p:spPr>
        <p:txBody>
          <a:bodyPr spcFirstLastPara="1" wrap="square" lIns="101350" tIns="101350" rIns="101350" bIns="101350" anchor="b" anchorCtr="0">
            <a:no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a:endParaRPr/>
          </a:p>
        </p:txBody>
      </p:sp>
      <p:sp>
        <p:nvSpPr>
          <p:cNvPr id="400" name="Google Shape;400;g2698ca918e8_2_63"/>
          <p:cNvSpPr txBox="1">
            <a:spLocks noGrp="1"/>
          </p:cNvSpPr>
          <p:nvPr>
            <p:ph type="subTitle" idx="1"/>
          </p:nvPr>
        </p:nvSpPr>
        <p:spPr>
          <a:xfrm>
            <a:off x="342379" y="4264825"/>
            <a:ext cx="9359242" cy="1192827"/>
          </a:xfrm>
          <a:prstGeom prst="rect">
            <a:avLst/>
          </a:prstGeom>
          <a:noFill/>
          <a:ln>
            <a:noFill/>
          </a:ln>
        </p:spPr>
        <p:txBody>
          <a:bodyPr spcFirstLastPara="1" wrap="square" lIns="101350" tIns="101350" rIns="101350" bIns="101350" anchor="t" anchorCtr="0">
            <a:noAutofit/>
          </a:bodyPr>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a:endParaRPr/>
          </a:p>
        </p:txBody>
      </p:sp>
      <p:sp>
        <p:nvSpPr>
          <p:cNvPr id="401" name="Google Shape;401;g2698ca918e8_2_63"/>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ítulo y subtítulo">
  <p:cSld name="Título y subtítulo">
    <p:spTree>
      <p:nvGrpSpPr>
        <p:cNvPr id="1" name="Shape 402"/>
        <p:cNvGrpSpPr/>
        <p:nvPr/>
      </p:nvGrpSpPr>
      <p:grpSpPr>
        <a:xfrm>
          <a:off x="0" y="0"/>
          <a:ext cx="0" cy="0"/>
          <a:chOff x="0" y="0"/>
          <a:chExt cx="0" cy="0"/>
        </a:xfrm>
      </p:grpSpPr>
      <p:sp>
        <p:nvSpPr>
          <p:cNvPr id="403" name="Google Shape;403;g2698ca918e8_2_67"/>
          <p:cNvSpPr txBox="1">
            <a:spLocks noGrp="1"/>
          </p:cNvSpPr>
          <p:nvPr>
            <p:ph type="title"/>
          </p:nvPr>
        </p:nvSpPr>
        <p:spPr>
          <a:xfrm>
            <a:off x="1991145" y="1942558"/>
            <a:ext cx="6061659" cy="1965134"/>
          </a:xfrm>
          <a:prstGeom prst="rect">
            <a:avLst/>
          </a:prstGeom>
          <a:noFill/>
          <a:ln>
            <a:noFill/>
          </a:ln>
        </p:spPr>
        <p:txBody>
          <a:bodyPr spcFirstLastPara="1" wrap="square" lIns="27225" tIns="27225" rIns="27225" bIns="27225" anchor="b" anchorCtr="0">
            <a:noAutofit/>
          </a:bodyPr>
          <a:lstStyle>
            <a:lvl1pPr lvl="0" algn="ctr">
              <a:lnSpc>
                <a:spcPct val="100000"/>
              </a:lnSpc>
              <a:spcBef>
                <a:spcPts val="0"/>
              </a:spcBef>
              <a:spcAft>
                <a:spcPts val="0"/>
              </a:spcAft>
              <a:buClr>
                <a:srgbClr val="FFFFFF"/>
              </a:buClr>
              <a:buSzPts val="5500"/>
              <a:buFont typeface="NTR"/>
              <a:buNone/>
              <a:defRPr sz="5500" b="1">
                <a:solidFill>
                  <a:srgbClr val="FFFFFF"/>
                </a:solidFill>
                <a:latin typeface="NTR"/>
                <a:ea typeface="NTR"/>
                <a:cs typeface="NTR"/>
                <a:sym typeface="NTR"/>
              </a:defRPr>
            </a:lvl1pPr>
            <a:lvl2pPr lvl="1" algn="ctr">
              <a:lnSpc>
                <a:spcPct val="100000"/>
              </a:lnSpc>
              <a:spcBef>
                <a:spcPts val="0"/>
              </a:spcBef>
              <a:spcAft>
                <a:spcPts val="0"/>
              </a:spcAft>
              <a:buClr>
                <a:srgbClr val="000000"/>
              </a:buClr>
              <a:buSzPts val="1300"/>
              <a:buNone/>
              <a:defRPr/>
            </a:lvl2pPr>
            <a:lvl3pPr lvl="2" algn="ctr">
              <a:lnSpc>
                <a:spcPct val="100000"/>
              </a:lnSpc>
              <a:spcBef>
                <a:spcPts val="0"/>
              </a:spcBef>
              <a:spcAft>
                <a:spcPts val="0"/>
              </a:spcAft>
              <a:buClr>
                <a:srgbClr val="000000"/>
              </a:buClr>
              <a:buSzPts val="1300"/>
              <a:buNone/>
              <a:defRPr/>
            </a:lvl3pPr>
            <a:lvl4pPr lvl="3" algn="ctr">
              <a:lnSpc>
                <a:spcPct val="100000"/>
              </a:lnSpc>
              <a:spcBef>
                <a:spcPts val="0"/>
              </a:spcBef>
              <a:spcAft>
                <a:spcPts val="0"/>
              </a:spcAft>
              <a:buClr>
                <a:srgbClr val="000000"/>
              </a:buClr>
              <a:buSzPts val="1300"/>
              <a:buNone/>
              <a:defRPr/>
            </a:lvl4pPr>
            <a:lvl5pPr lvl="4" algn="ctr">
              <a:lnSpc>
                <a:spcPct val="100000"/>
              </a:lnSpc>
              <a:spcBef>
                <a:spcPts val="0"/>
              </a:spcBef>
              <a:spcAft>
                <a:spcPts val="0"/>
              </a:spcAft>
              <a:buClr>
                <a:srgbClr val="000000"/>
              </a:buClr>
              <a:buSzPts val="1300"/>
              <a:buNone/>
              <a:defRPr/>
            </a:lvl5pPr>
            <a:lvl6pPr lvl="5" algn="ctr">
              <a:lnSpc>
                <a:spcPct val="100000"/>
              </a:lnSpc>
              <a:spcBef>
                <a:spcPts val="0"/>
              </a:spcBef>
              <a:spcAft>
                <a:spcPts val="0"/>
              </a:spcAft>
              <a:buClr>
                <a:srgbClr val="000000"/>
              </a:buClr>
              <a:buSzPts val="1300"/>
              <a:buNone/>
              <a:defRPr/>
            </a:lvl6pPr>
            <a:lvl7pPr lvl="6" algn="ctr">
              <a:lnSpc>
                <a:spcPct val="100000"/>
              </a:lnSpc>
              <a:spcBef>
                <a:spcPts val="0"/>
              </a:spcBef>
              <a:spcAft>
                <a:spcPts val="0"/>
              </a:spcAft>
              <a:buClr>
                <a:srgbClr val="000000"/>
              </a:buClr>
              <a:buSzPts val="1300"/>
              <a:buNone/>
              <a:defRPr/>
            </a:lvl7pPr>
            <a:lvl8pPr lvl="7" algn="ctr">
              <a:lnSpc>
                <a:spcPct val="100000"/>
              </a:lnSpc>
              <a:spcBef>
                <a:spcPts val="0"/>
              </a:spcBef>
              <a:spcAft>
                <a:spcPts val="0"/>
              </a:spcAft>
              <a:buClr>
                <a:srgbClr val="000000"/>
              </a:buClr>
              <a:buSzPts val="1300"/>
              <a:buNone/>
              <a:defRPr/>
            </a:lvl8pPr>
            <a:lvl9pPr lvl="8" algn="ctr">
              <a:lnSpc>
                <a:spcPct val="100000"/>
              </a:lnSpc>
              <a:spcBef>
                <a:spcPts val="0"/>
              </a:spcBef>
              <a:spcAft>
                <a:spcPts val="0"/>
              </a:spcAft>
              <a:buClr>
                <a:srgbClr val="000000"/>
              </a:buClr>
              <a:buSzPts val="1300"/>
              <a:buNone/>
              <a:defRPr/>
            </a:lvl9pPr>
          </a:lstStyle>
          <a:p>
            <a:endParaRPr/>
          </a:p>
        </p:txBody>
      </p:sp>
      <p:sp>
        <p:nvSpPr>
          <p:cNvPr id="404" name="Google Shape;404;g2698ca918e8_2_67"/>
          <p:cNvSpPr txBox="1">
            <a:spLocks noGrp="1"/>
          </p:cNvSpPr>
          <p:nvPr>
            <p:ph type="body" idx="1"/>
          </p:nvPr>
        </p:nvSpPr>
        <p:spPr>
          <a:xfrm>
            <a:off x="1991145" y="3960703"/>
            <a:ext cx="6061659" cy="672764"/>
          </a:xfrm>
          <a:prstGeom prst="rect">
            <a:avLst/>
          </a:prstGeom>
          <a:noFill/>
          <a:ln>
            <a:noFill/>
          </a:ln>
        </p:spPr>
        <p:txBody>
          <a:bodyPr spcFirstLastPara="1" wrap="square" lIns="27225" tIns="27225" rIns="27225" bIns="27225" anchor="t" anchorCtr="0">
            <a:noAutofit/>
          </a:bodyPr>
          <a:lstStyle>
            <a:lvl1pPr marL="457200" lvl="0" indent="-228600" algn="ctr">
              <a:lnSpc>
                <a:spcPct val="100000"/>
              </a:lnSpc>
              <a:spcBef>
                <a:spcPts val="0"/>
              </a:spcBef>
              <a:spcAft>
                <a:spcPts val="0"/>
              </a:spcAft>
              <a:buClr>
                <a:srgbClr val="000000"/>
              </a:buClr>
              <a:buSzPts val="2100"/>
              <a:buFont typeface="Helvetica Neue Light"/>
              <a:buNone/>
              <a:defRPr sz="2100"/>
            </a:lvl1pPr>
            <a:lvl2pPr marL="914400" lvl="1" indent="-228600" algn="ctr">
              <a:lnSpc>
                <a:spcPct val="100000"/>
              </a:lnSpc>
              <a:spcBef>
                <a:spcPts val="0"/>
              </a:spcBef>
              <a:spcAft>
                <a:spcPts val="0"/>
              </a:spcAft>
              <a:buClr>
                <a:srgbClr val="000000"/>
              </a:buClr>
              <a:buSzPts val="2100"/>
              <a:buFont typeface="Helvetica Neue Light"/>
              <a:buNone/>
              <a:defRPr sz="2100"/>
            </a:lvl2pPr>
            <a:lvl3pPr marL="1371600" lvl="2" indent="-228600" algn="ctr">
              <a:lnSpc>
                <a:spcPct val="100000"/>
              </a:lnSpc>
              <a:spcBef>
                <a:spcPts val="0"/>
              </a:spcBef>
              <a:spcAft>
                <a:spcPts val="0"/>
              </a:spcAft>
              <a:buClr>
                <a:srgbClr val="000000"/>
              </a:buClr>
              <a:buSzPts val="2100"/>
              <a:buFont typeface="Helvetica Neue Light"/>
              <a:buNone/>
              <a:defRPr sz="2100"/>
            </a:lvl3pPr>
            <a:lvl4pPr marL="1828800" lvl="3" indent="-228600" algn="ctr">
              <a:lnSpc>
                <a:spcPct val="100000"/>
              </a:lnSpc>
              <a:spcBef>
                <a:spcPts val="0"/>
              </a:spcBef>
              <a:spcAft>
                <a:spcPts val="0"/>
              </a:spcAft>
              <a:buClr>
                <a:srgbClr val="000000"/>
              </a:buClr>
              <a:buSzPts val="2100"/>
              <a:buFont typeface="Helvetica Neue Light"/>
              <a:buNone/>
              <a:defRPr sz="2100"/>
            </a:lvl4pPr>
            <a:lvl5pPr marL="2286000" lvl="4" indent="-228600" algn="ctr">
              <a:lnSpc>
                <a:spcPct val="100000"/>
              </a:lnSpc>
              <a:spcBef>
                <a:spcPts val="0"/>
              </a:spcBef>
              <a:spcAft>
                <a:spcPts val="0"/>
              </a:spcAft>
              <a:buClr>
                <a:srgbClr val="000000"/>
              </a:buClr>
              <a:buSzPts val="2100"/>
              <a:buFont typeface="Helvetica Neue Light"/>
              <a:buNone/>
              <a:defRPr sz="2100"/>
            </a:lvl5pPr>
            <a:lvl6pPr marL="2743200" lvl="5" indent="-292100" algn="l">
              <a:lnSpc>
                <a:spcPct val="100000"/>
              </a:lnSpc>
              <a:spcBef>
                <a:spcPts val="3000"/>
              </a:spcBef>
              <a:spcAft>
                <a:spcPts val="0"/>
              </a:spcAft>
              <a:buClr>
                <a:srgbClr val="000000"/>
              </a:buClr>
              <a:buSzPts val="1000"/>
              <a:buChar char="■"/>
              <a:defRPr/>
            </a:lvl6pPr>
            <a:lvl7pPr marL="3200400" lvl="6" indent="-292100" algn="l">
              <a:lnSpc>
                <a:spcPct val="100000"/>
              </a:lnSpc>
              <a:spcBef>
                <a:spcPts val="3000"/>
              </a:spcBef>
              <a:spcAft>
                <a:spcPts val="0"/>
              </a:spcAft>
              <a:buClr>
                <a:srgbClr val="000000"/>
              </a:buClr>
              <a:buSzPts val="1000"/>
              <a:buChar char="●"/>
              <a:defRPr/>
            </a:lvl7pPr>
            <a:lvl8pPr marL="3657600" lvl="7" indent="-292100" algn="l">
              <a:lnSpc>
                <a:spcPct val="100000"/>
              </a:lnSpc>
              <a:spcBef>
                <a:spcPts val="3000"/>
              </a:spcBef>
              <a:spcAft>
                <a:spcPts val="0"/>
              </a:spcAft>
              <a:buClr>
                <a:srgbClr val="000000"/>
              </a:buClr>
              <a:buSzPts val="1000"/>
              <a:buChar char="○"/>
              <a:defRPr/>
            </a:lvl8pPr>
            <a:lvl9pPr marL="4114800" lvl="8" indent="-292100" algn="l">
              <a:lnSpc>
                <a:spcPct val="100000"/>
              </a:lnSpc>
              <a:spcBef>
                <a:spcPts val="3000"/>
              </a:spcBef>
              <a:spcAft>
                <a:spcPts val="0"/>
              </a:spcAft>
              <a:buClr>
                <a:srgbClr val="000000"/>
              </a:buClr>
              <a:buSzPts val="1000"/>
              <a:buChar char="■"/>
              <a:defRPr/>
            </a:lvl9pPr>
          </a:lstStyle>
          <a:p>
            <a:endParaRPr/>
          </a:p>
        </p:txBody>
      </p:sp>
      <p:sp>
        <p:nvSpPr>
          <p:cNvPr id="405" name="Google Shape;405;g2698ca918e8_2_67"/>
          <p:cNvSpPr txBox="1">
            <a:spLocks noGrp="1"/>
          </p:cNvSpPr>
          <p:nvPr>
            <p:ph type="sldNum" idx="12"/>
          </p:nvPr>
        </p:nvSpPr>
        <p:spPr>
          <a:xfrm>
            <a:off x="4896734" y="6473934"/>
            <a:ext cx="243191" cy="251906"/>
          </a:xfrm>
          <a:prstGeom prst="rect">
            <a:avLst/>
          </a:prstGeom>
          <a:noFill/>
          <a:ln>
            <a:noFill/>
          </a:ln>
        </p:spPr>
        <p:txBody>
          <a:bodyPr spcFirstLastPara="1" wrap="square" lIns="27225" tIns="27225" rIns="27225" bIns="27225" anchor="t" anchorCtr="0">
            <a:noAutofit/>
          </a:bodyPr>
          <a:lstStyle>
            <a:lvl1pPr marL="0" marR="0" lvl="0"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100"/>
              <a:buFont typeface="Helvetica Neue Light"/>
              <a:buNone/>
              <a:defRPr sz="11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6"/>
        <p:cNvGrpSpPr/>
        <p:nvPr/>
      </p:nvGrpSpPr>
      <p:grpSpPr>
        <a:xfrm>
          <a:off x="0" y="0"/>
          <a:ext cx="0" cy="0"/>
          <a:chOff x="0" y="0"/>
          <a:chExt cx="0" cy="0"/>
        </a:xfrm>
      </p:grpSpPr>
      <p:sp>
        <p:nvSpPr>
          <p:cNvPr id="407" name="Google Shape;407;g2698ca918e8_2_71"/>
          <p:cNvSpPr txBox="1">
            <a:spLocks noGrp="1"/>
          </p:cNvSpPr>
          <p:nvPr>
            <p:ph type="title"/>
          </p:nvPr>
        </p:nvSpPr>
        <p:spPr>
          <a:xfrm>
            <a:off x="690525" y="412083"/>
            <a:ext cx="8662950" cy="1496197"/>
          </a:xfrm>
          <a:prstGeom prst="rect">
            <a:avLst/>
          </a:prstGeom>
          <a:noFill/>
          <a:ln>
            <a:noFill/>
          </a:ln>
        </p:spPr>
        <p:txBody>
          <a:bodyPr spcFirstLastPara="1" wrap="square" lIns="101350" tIns="50650" rIns="101350" bIns="50650" anchor="ctr" anchorCtr="0">
            <a:noAutofit/>
          </a:bodyPr>
          <a:lstStyle>
            <a:lvl1pPr lvl="0" algn="l">
              <a:lnSpc>
                <a:spcPct val="90000"/>
              </a:lnSpc>
              <a:spcBef>
                <a:spcPts val="0"/>
              </a:spcBef>
              <a:spcAft>
                <a:spcPts val="0"/>
              </a:spcAft>
              <a:buClr>
                <a:schemeClr val="dk1"/>
              </a:buClr>
              <a:buSzPts val="20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408" name="Google Shape;408;g2698ca918e8_2_71"/>
          <p:cNvSpPr txBox="1">
            <a:spLocks noGrp="1"/>
          </p:cNvSpPr>
          <p:nvPr>
            <p:ph type="body" idx="1"/>
          </p:nvPr>
        </p:nvSpPr>
        <p:spPr>
          <a:xfrm>
            <a:off x="690525" y="2060417"/>
            <a:ext cx="8662950" cy="4910803"/>
          </a:xfrm>
          <a:prstGeom prst="rect">
            <a:avLst/>
          </a:prstGeom>
          <a:noFill/>
          <a:ln>
            <a:noFill/>
          </a:ln>
        </p:spPr>
        <p:txBody>
          <a:bodyPr spcFirstLastPara="1" wrap="square" lIns="101350" tIns="50650" rIns="101350" bIns="50650" anchor="t" anchorCtr="0">
            <a:noAutofit/>
          </a:bodyPr>
          <a:lstStyle>
            <a:lvl1pPr marL="457200" lvl="0" indent="-355600" algn="l">
              <a:lnSpc>
                <a:spcPct val="90000"/>
              </a:lnSpc>
              <a:spcBef>
                <a:spcPts val="1100"/>
              </a:spcBef>
              <a:spcAft>
                <a:spcPts val="0"/>
              </a:spcAft>
              <a:buClr>
                <a:schemeClr val="dk1"/>
              </a:buClr>
              <a:buSzPts val="2000"/>
              <a:buChar char="•"/>
              <a:defRPr/>
            </a:lvl1pPr>
            <a:lvl2pPr marL="914400" lvl="1" indent="-355600" algn="l">
              <a:lnSpc>
                <a:spcPct val="90000"/>
              </a:lnSpc>
              <a:spcBef>
                <a:spcPts val="600"/>
              </a:spcBef>
              <a:spcAft>
                <a:spcPts val="0"/>
              </a:spcAft>
              <a:buClr>
                <a:schemeClr val="dk1"/>
              </a:buClr>
              <a:buSzPts val="2000"/>
              <a:buChar char="•"/>
              <a:defRPr/>
            </a:lvl2pPr>
            <a:lvl3pPr marL="1371600" lvl="2" indent="-355600" algn="l">
              <a:lnSpc>
                <a:spcPct val="90000"/>
              </a:lnSpc>
              <a:spcBef>
                <a:spcPts val="600"/>
              </a:spcBef>
              <a:spcAft>
                <a:spcPts val="0"/>
              </a:spcAft>
              <a:buClr>
                <a:schemeClr val="dk1"/>
              </a:buClr>
              <a:buSzPts val="2000"/>
              <a:buChar char="•"/>
              <a:defRPr/>
            </a:lvl3pPr>
            <a:lvl4pPr marL="1828800" lvl="3" indent="-355600" algn="l">
              <a:lnSpc>
                <a:spcPct val="90000"/>
              </a:lnSpc>
              <a:spcBef>
                <a:spcPts val="600"/>
              </a:spcBef>
              <a:spcAft>
                <a:spcPts val="0"/>
              </a:spcAft>
              <a:buClr>
                <a:schemeClr val="dk1"/>
              </a:buClr>
              <a:buSzPts val="2000"/>
              <a:buChar char="•"/>
              <a:defRPr/>
            </a:lvl4pPr>
            <a:lvl5pPr marL="2286000" lvl="4" indent="-355600" algn="l">
              <a:lnSpc>
                <a:spcPct val="90000"/>
              </a:lnSpc>
              <a:spcBef>
                <a:spcPts val="600"/>
              </a:spcBef>
              <a:spcAft>
                <a:spcPts val="0"/>
              </a:spcAft>
              <a:buClr>
                <a:schemeClr val="dk1"/>
              </a:buClr>
              <a:buSzPts val="2000"/>
              <a:buChar char="•"/>
              <a:defRPr/>
            </a:lvl5pPr>
            <a:lvl6pPr marL="2743200" lvl="5" indent="-355600" algn="l">
              <a:lnSpc>
                <a:spcPct val="90000"/>
              </a:lnSpc>
              <a:spcBef>
                <a:spcPts val="600"/>
              </a:spcBef>
              <a:spcAft>
                <a:spcPts val="0"/>
              </a:spcAft>
              <a:buClr>
                <a:schemeClr val="dk1"/>
              </a:buClr>
              <a:buSzPts val="2000"/>
              <a:buChar char="•"/>
              <a:defRPr/>
            </a:lvl6pPr>
            <a:lvl7pPr marL="3200400" lvl="6" indent="-355600" algn="l">
              <a:lnSpc>
                <a:spcPct val="90000"/>
              </a:lnSpc>
              <a:spcBef>
                <a:spcPts val="600"/>
              </a:spcBef>
              <a:spcAft>
                <a:spcPts val="0"/>
              </a:spcAft>
              <a:buClr>
                <a:schemeClr val="dk1"/>
              </a:buClr>
              <a:buSzPts val="2000"/>
              <a:buChar char="•"/>
              <a:defRPr/>
            </a:lvl7pPr>
            <a:lvl8pPr marL="3657600" lvl="7" indent="-355600" algn="l">
              <a:lnSpc>
                <a:spcPct val="90000"/>
              </a:lnSpc>
              <a:spcBef>
                <a:spcPts val="600"/>
              </a:spcBef>
              <a:spcAft>
                <a:spcPts val="0"/>
              </a:spcAft>
              <a:buClr>
                <a:schemeClr val="dk1"/>
              </a:buClr>
              <a:buSzPts val="2000"/>
              <a:buChar char="•"/>
              <a:defRPr/>
            </a:lvl8pPr>
            <a:lvl9pPr marL="4114800" lvl="8" indent="-355600" algn="l">
              <a:lnSpc>
                <a:spcPct val="90000"/>
              </a:lnSpc>
              <a:spcBef>
                <a:spcPts val="600"/>
              </a:spcBef>
              <a:spcAft>
                <a:spcPts val="0"/>
              </a:spcAft>
              <a:buClr>
                <a:schemeClr val="dk1"/>
              </a:buClr>
              <a:buSzPts val="2000"/>
              <a:buChar char="•"/>
              <a:defRPr/>
            </a:lvl9pPr>
          </a:lstStyle>
          <a:p>
            <a:endParaRPr/>
          </a:p>
        </p:txBody>
      </p:sp>
      <p:sp>
        <p:nvSpPr>
          <p:cNvPr id="409" name="Google Shape;409;g2698ca918e8_2_71"/>
          <p:cNvSpPr txBox="1">
            <a:spLocks noGrp="1"/>
          </p:cNvSpPr>
          <p:nvPr>
            <p:ph type="dt" idx="10"/>
          </p:nvPr>
        </p:nvSpPr>
        <p:spPr>
          <a:xfrm>
            <a:off x="690525" y="7173833"/>
            <a:ext cx="2259900" cy="412055"/>
          </a:xfrm>
          <a:prstGeom prst="rect">
            <a:avLst/>
          </a:prstGeom>
          <a:noFill/>
          <a:ln>
            <a:noFill/>
          </a:ln>
        </p:spPr>
        <p:txBody>
          <a:bodyPr spcFirstLastPara="1" wrap="square" lIns="101350" tIns="50650" rIns="101350" bIns="50650" anchor="ctr"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10" name="Google Shape;410;g2698ca918e8_2_71"/>
          <p:cNvSpPr txBox="1">
            <a:spLocks noGrp="1"/>
          </p:cNvSpPr>
          <p:nvPr>
            <p:ph type="ftr" idx="11"/>
          </p:nvPr>
        </p:nvSpPr>
        <p:spPr>
          <a:xfrm>
            <a:off x="3327075" y="7173833"/>
            <a:ext cx="3389850" cy="412055"/>
          </a:xfrm>
          <a:prstGeom prst="rect">
            <a:avLst/>
          </a:prstGeom>
          <a:noFill/>
          <a:ln>
            <a:noFill/>
          </a:ln>
        </p:spPr>
        <p:txBody>
          <a:bodyPr spcFirstLastPara="1" wrap="square" lIns="101350" tIns="50650" rIns="101350" bIns="50650" anchor="ctr"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11" name="Google Shape;411;g2698ca918e8_2_71"/>
          <p:cNvSpPr txBox="1">
            <a:spLocks noGrp="1"/>
          </p:cNvSpPr>
          <p:nvPr>
            <p:ph type="sldNum" idx="12"/>
          </p:nvPr>
        </p:nvSpPr>
        <p:spPr>
          <a:xfrm>
            <a:off x="7093575" y="7173833"/>
            <a:ext cx="2259900" cy="412055"/>
          </a:xfrm>
          <a:prstGeom prst="rect">
            <a:avLst/>
          </a:prstGeom>
          <a:noFill/>
          <a:ln>
            <a:noFill/>
          </a:ln>
        </p:spPr>
        <p:txBody>
          <a:bodyPr spcFirstLastPara="1" wrap="square" lIns="101350" tIns="50650" rIns="101350" bIns="5065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3"/>
        <p:cNvGrpSpPr/>
        <p:nvPr/>
      </p:nvGrpSpPr>
      <p:grpSpPr>
        <a:xfrm>
          <a:off x="0" y="0"/>
          <a:ext cx="0" cy="0"/>
          <a:chOff x="0" y="0"/>
          <a:chExt cx="0" cy="0"/>
        </a:xfrm>
      </p:grpSpPr>
      <p:sp>
        <p:nvSpPr>
          <p:cNvPr id="54" name="Google Shape;54;p43"/>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3"/>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63"/>
        <p:cNvGrpSpPr/>
        <p:nvPr/>
      </p:nvGrpSpPr>
      <p:grpSpPr>
        <a:xfrm>
          <a:off x="0" y="0"/>
          <a:ext cx="0" cy="0"/>
          <a:chOff x="0" y="0"/>
          <a:chExt cx="0" cy="0"/>
        </a:xfrm>
      </p:grpSpPr>
      <p:sp>
        <p:nvSpPr>
          <p:cNvPr id="64" name="Google Shape;64;p45"/>
          <p:cNvSpPr txBox="1">
            <a:spLocks noGrp="1"/>
          </p:cNvSpPr>
          <p:nvPr>
            <p:ph type="title"/>
          </p:nvPr>
        </p:nvSpPr>
        <p:spPr>
          <a:xfrm>
            <a:off x="685294" y="1929626"/>
            <a:ext cx="8663100" cy="3219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5"/>
          <p:cNvSpPr txBox="1">
            <a:spLocks noGrp="1"/>
          </p:cNvSpPr>
          <p:nvPr>
            <p:ph type="body" idx="1"/>
          </p:nvPr>
        </p:nvSpPr>
        <p:spPr>
          <a:xfrm>
            <a:off x="685294" y="5179709"/>
            <a:ext cx="8663100" cy="1693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6" name="Google Shape;66;p45"/>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5"/>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5"/>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1"/>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7" r:id="rId7"/>
    <p:sldLayoutId id="2147483660"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g2698ca918e8_0_443"/>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2" name="Google Shape;122;g2698ca918e8_0_443"/>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3" name="Google Shape;123;g2698ca918e8_0_44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g2698ca918e8_0_44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g2698ca918e8_0_44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72" r:id="rId1"/>
    <p:sldLayoutId id="2147483674"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7" r:id="rId23"/>
    <p:sldLayoutId id="2147483699" r:id="rId24"/>
    <p:sldLayoutId id="2147483700" r:id="rId25"/>
    <p:sldLayoutId id="2147483701" r:id="rId26"/>
    <p:sldLayoutId id="2147483702" r:id="rId27"/>
    <p:sldLayoutId id="2147483703" r:id="rId28"/>
    <p:sldLayoutId id="2147483704" r:id="rId29"/>
    <p:sldLayoutId id="2147483705" r:id="rId30"/>
    <p:sldLayoutId id="2147483707" r:id="rId31"/>
    <p:sldLayoutId id="2147483708" r:id="rId32"/>
    <p:sldLayoutId id="2147483709" r:id="rId33"/>
    <p:sldLayoutId id="2147483712" r:id="rId34"/>
    <p:sldLayoutId id="2147483714" r:id="rId35"/>
    <p:sldLayoutId id="2147483715" r:id="rId36"/>
    <p:sldLayoutId id="2147483716" r:id="rId37"/>
    <p:sldLayoutId id="2147483717"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35"/>
        <p:cNvGrpSpPr/>
        <p:nvPr/>
      </p:nvGrpSpPr>
      <p:grpSpPr>
        <a:xfrm>
          <a:off x="0" y="0"/>
          <a:ext cx="0" cy="0"/>
          <a:chOff x="0" y="0"/>
          <a:chExt cx="0" cy="0"/>
        </a:xfrm>
      </p:grpSpPr>
      <p:sp>
        <p:nvSpPr>
          <p:cNvPr id="336" name="Google Shape;336;g2698ca918e8_2_0"/>
          <p:cNvSpPr txBox="1">
            <a:spLocks noGrp="1"/>
          </p:cNvSpPr>
          <p:nvPr>
            <p:ph type="title"/>
          </p:nvPr>
        </p:nvSpPr>
        <p:spPr>
          <a:xfrm>
            <a:off x="342379" y="669679"/>
            <a:ext cx="9359242" cy="861693"/>
          </a:xfrm>
          <a:prstGeom prst="rect">
            <a:avLst/>
          </a:prstGeom>
          <a:noFill/>
          <a:ln>
            <a:noFill/>
          </a:ln>
        </p:spPr>
        <p:txBody>
          <a:bodyPr spcFirstLastPara="1" wrap="square" lIns="101350" tIns="101350" rIns="101350" bIns="101350" anchor="t" anchorCtr="0">
            <a:noAutofit/>
          </a:bodyPr>
          <a:lstStyle>
            <a:lvl1pPr marR="0" lvl="0"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100"/>
              <a:buFont typeface="Arial"/>
              <a:buNone/>
              <a:defRPr sz="3100" b="0" i="0" u="none" strike="noStrike" cap="none">
                <a:solidFill>
                  <a:schemeClr val="dk1"/>
                </a:solidFill>
                <a:latin typeface="Arial"/>
                <a:ea typeface="Arial"/>
                <a:cs typeface="Arial"/>
                <a:sym typeface="Arial"/>
              </a:defRPr>
            </a:lvl9pPr>
          </a:lstStyle>
          <a:p>
            <a:endParaRPr/>
          </a:p>
        </p:txBody>
      </p:sp>
      <p:sp>
        <p:nvSpPr>
          <p:cNvPr id="337" name="Google Shape;337;g2698ca918e8_2_0"/>
          <p:cNvSpPr txBox="1">
            <a:spLocks noGrp="1"/>
          </p:cNvSpPr>
          <p:nvPr>
            <p:ph type="body" idx="1"/>
          </p:nvPr>
        </p:nvSpPr>
        <p:spPr>
          <a:xfrm>
            <a:off x="342379" y="1734258"/>
            <a:ext cx="9359242" cy="5141039"/>
          </a:xfrm>
          <a:prstGeom prst="rect">
            <a:avLst/>
          </a:prstGeom>
          <a:noFill/>
          <a:ln>
            <a:noFill/>
          </a:ln>
        </p:spPr>
        <p:txBody>
          <a:bodyPr spcFirstLastPara="1" wrap="square" lIns="101350" tIns="101350" rIns="101350" bIns="101350" anchor="t" anchorCtr="0">
            <a:noAutofit/>
          </a:bodyPr>
          <a:lstStyle>
            <a:lvl1pPr marL="457200" marR="0" lvl="0" indent="-355600" algn="l" rtl="0">
              <a:lnSpc>
                <a:spcPct val="115000"/>
              </a:lnSpc>
              <a:spcBef>
                <a:spcPts val="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1371600" marR="0" lvl="2"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2286000" marR="0" lvl="4"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2743200" marR="0" lvl="5"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6pPr>
            <a:lvl7pPr marL="3200400" marR="0" lvl="6"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7pPr>
            <a:lvl8pPr marL="3657600" marR="0" lvl="7" indent="-330200" algn="l" rtl="0">
              <a:lnSpc>
                <a:spcPct val="115000"/>
              </a:lnSpc>
              <a:spcBef>
                <a:spcPts val="18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8pPr>
            <a:lvl9pPr marL="4114800" marR="0" lvl="8" indent="-330200" algn="l" rtl="0">
              <a:lnSpc>
                <a:spcPct val="115000"/>
              </a:lnSpc>
              <a:spcBef>
                <a:spcPts val="1800"/>
              </a:spcBef>
              <a:spcAft>
                <a:spcPts val="1800"/>
              </a:spcAft>
              <a:buClr>
                <a:schemeClr val="dk2"/>
              </a:buClr>
              <a:buSzPts val="16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338" name="Google Shape;338;g2698ca918e8_2_0"/>
          <p:cNvSpPr txBox="1">
            <a:spLocks noGrp="1"/>
          </p:cNvSpPr>
          <p:nvPr>
            <p:ph type="sldNum" idx="12"/>
          </p:nvPr>
        </p:nvSpPr>
        <p:spPr>
          <a:xfrm>
            <a:off x="9306361" y="7017264"/>
            <a:ext cx="602706" cy="592181"/>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2.xml"/><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5.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
          <p:cNvSpPr txBox="1"/>
          <p:nvPr/>
        </p:nvSpPr>
        <p:spPr>
          <a:xfrm>
            <a:off x="744226" y="2077475"/>
            <a:ext cx="79317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sp>
        <p:nvSpPr>
          <p:cNvPr id="440" name="Google Shape;440;p1"/>
          <p:cNvSpPr/>
          <p:nvPr/>
        </p:nvSpPr>
        <p:spPr>
          <a:xfrm>
            <a:off x="744226" y="4268827"/>
            <a:ext cx="7417800" cy="1840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Experiencia de Aprendizaje 3:</a:t>
            </a:r>
            <a:endParaRPr sz="14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3200" b="1" i="0" u="none" strike="noStrike" cap="none">
                <a:solidFill>
                  <a:srgbClr val="7F7F7F"/>
                </a:solidFill>
                <a:latin typeface="Cabin"/>
                <a:ea typeface="Cabin"/>
                <a:cs typeface="Cabin"/>
                <a:sym typeface="Cabin"/>
              </a:rPr>
              <a:t>CREATIVIDAD PUESTA EN PRÁCTICA</a:t>
            </a:r>
            <a:endParaRPr sz="3200" b="1" i="0" u="none" strike="noStrike" cap="none">
              <a:solidFill>
                <a:srgbClr val="7F7F7F"/>
              </a:solidFill>
              <a:latin typeface="Cabin"/>
              <a:ea typeface="Cabin"/>
              <a:cs typeface="Cabin"/>
              <a:sym typeface="Cabin"/>
            </a:endParaRPr>
          </a:p>
          <a:p>
            <a:pPr marL="0" marR="0" lvl="0" indent="0" algn="just" rtl="0">
              <a:spcBef>
                <a:spcPts val="0"/>
              </a:spcBef>
              <a:spcAft>
                <a:spcPts val="0"/>
              </a:spcAft>
              <a:buNone/>
            </a:pPr>
            <a:endParaRPr sz="5400" b="1" i="0" u="none" strike="noStrike" cap="none">
              <a:solidFill>
                <a:srgbClr val="000000"/>
              </a:solidFill>
              <a:highlight>
                <a:srgbClr val="F07978"/>
              </a:highlight>
              <a:latin typeface="Cabin"/>
              <a:ea typeface="Cabin"/>
              <a:cs typeface="Cabin"/>
              <a:sym typeface="Cabin"/>
            </a:endParaRPr>
          </a:p>
        </p:txBody>
      </p:sp>
      <p:pic>
        <p:nvPicPr>
          <p:cNvPr id="441" name="Google Shape;441;p1"/>
          <p:cNvPicPr preferRelativeResize="0"/>
          <p:nvPr/>
        </p:nvPicPr>
        <p:blipFill>
          <a:blip r:embed="rId3">
            <a:alphaModFix/>
          </a:blip>
          <a:stretch>
            <a:fillRect/>
          </a:stretch>
        </p:blipFill>
        <p:spPr>
          <a:xfrm>
            <a:off x="5115300" y="398100"/>
            <a:ext cx="2114924" cy="529200"/>
          </a:xfrm>
          <a:prstGeom prst="rect">
            <a:avLst/>
          </a:prstGeom>
          <a:noFill/>
          <a:ln>
            <a:noFill/>
          </a:ln>
        </p:spPr>
      </p:pic>
      <p:pic>
        <p:nvPicPr>
          <p:cNvPr id="442" name="Google Shape;442;p1"/>
          <p:cNvPicPr preferRelativeResize="0"/>
          <p:nvPr/>
        </p:nvPicPr>
        <p:blipFill>
          <a:blip r:embed="rId4">
            <a:alphaModFix/>
          </a:blip>
          <a:stretch>
            <a:fillRect/>
          </a:stretch>
        </p:blipFill>
        <p:spPr>
          <a:xfrm>
            <a:off x="7230217" y="252300"/>
            <a:ext cx="2798981" cy="82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6"/>
          <p:cNvSpPr txBox="1"/>
          <p:nvPr/>
        </p:nvSpPr>
        <p:spPr>
          <a:xfrm>
            <a:off x="421352" y="861836"/>
            <a:ext cx="66414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400" b="1" i="0" u="none" strike="noStrike" cap="none">
                <a:solidFill>
                  <a:schemeClr val="dk2"/>
                </a:solidFill>
                <a:latin typeface="Arvo"/>
                <a:ea typeface="Arvo"/>
                <a:cs typeface="Arvo"/>
                <a:sym typeface="Arvo"/>
              </a:rPr>
              <a:t>MEJORAS EN SERVICIOS </a:t>
            </a:r>
            <a:r>
              <a:rPr lang="es-CL" sz="2400" b="1" i="0" u="none" strike="noStrike" cap="none">
                <a:solidFill>
                  <a:schemeClr val="lt1"/>
                </a:solidFill>
                <a:highlight>
                  <a:srgbClr val="E75B66"/>
                </a:highlight>
                <a:latin typeface="Cabin"/>
                <a:ea typeface="Cabin"/>
                <a:cs typeface="Cabin"/>
                <a:sym typeface="Cabin"/>
              </a:rPr>
              <a:t>EJEMPLOS</a:t>
            </a:r>
            <a:endParaRPr sz="2400" b="1" i="0" u="none" strike="noStrike" cap="none">
              <a:solidFill>
                <a:schemeClr val="lt1"/>
              </a:solidFill>
              <a:highlight>
                <a:srgbClr val="E75B66"/>
              </a:highlight>
              <a:latin typeface="Cabin"/>
              <a:ea typeface="Cabin"/>
              <a:cs typeface="Cabin"/>
              <a:sym typeface="Cabin"/>
            </a:endParaRPr>
          </a:p>
        </p:txBody>
      </p:sp>
      <p:pic>
        <p:nvPicPr>
          <p:cNvPr id="580" name="Google Shape;580;p16" descr="Pizza delivery, Naples, Italy, 1950s | Fotografia, Fotos antiguas, Italia"/>
          <p:cNvPicPr preferRelativeResize="0"/>
          <p:nvPr/>
        </p:nvPicPr>
        <p:blipFill rotWithShape="1">
          <a:blip r:embed="rId3">
            <a:alphaModFix/>
          </a:blip>
          <a:srcRect/>
          <a:stretch/>
        </p:blipFill>
        <p:spPr>
          <a:xfrm>
            <a:off x="2083971" y="2220510"/>
            <a:ext cx="2195289" cy="2331281"/>
          </a:xfrm>
          <a:prstGeom prst="rect">
            <a:avLst/>
          </a:prstGeom>
          <a:noFill/>
          <a:ln>
            <a:noFill/>
          </a:ln>
        </p:spPr>
      </p:pic>
      <p:pic>
        <p:nvPicPr>
          <p:cNvPr id="581" name="Google Shape;581;p16" descr="Acusan “monopolio” y “cobros excesivos”: La rebelión de los restaurantes en  contra de las aplicaciones de delivery - La Tercera"/>
          <p:cNvPicPr preferRelativeResize="0"/>
          <p:nvPr/>
        </p:nvPicPr>
        <p:blipFill rotWithShape="1">
          <a:blip r:embed="rId4">
            <a:alphaModFix/>
          </a:blip>
          <a:srcRect/>
          <a:stretch/>
        </p:blipFill>
        <p:spPr>
          <a:xfrm>
            <a:off x="4462485" y="2219938"/>
            <a:ext cx="3497544" cy="2331696"/>
          </a:xfrm>
          <a:prstGeom prst="rect">
            <a:avLst/>
          </a:prstGeom>
          <a:noFill/>
          <a:ln>
            <a:noFill/>
          </a:ln>
        </p:spPr>
      </p:pic>
      <p:sp>
        <p:nvSpPr>
          <p:cNvPr id="582" name="Google Shape;582;p16"/>
          <p:cNvSpPr txBox="1"/>
          <p:nvPr/>
        </p:nvSpPr>
        <p:spPr>
          <a:xfrm>
            <a:off x="1603776" y="5455637"/>
            <a:ext cx="6641400" cy="163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0" i="0" u="none" strike="noStrike" cap="none">
                <a:solidFill>
                  <a:srgbClr val="000000"/>
                </a:solidFill>
                <a:latin typeface="Arvo"/>
                <a:ea typeface="Arvo"/>
                <a:cs typeface="Arvo"/>
                <a:sym typeface="Arvo"/>
              </a:rPr>
              <a:t>¿Qué problemas tenían los delivery tradicionales que solucionaron las nuevas Apps?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20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2000" b="0" i="0" u="none" strike="noStrike" cap="none">
                <a:solidFill>
                  <a:srgbClr val="000000"/>
                </a:solidFill>
                <a:latin typeface="Arvo"/>
                <a:ea typeface="Arvo"/>
                <a:cs typeface="Arvo"/>
                <a:sym typeface="Arvo"/>
              </a:rPr>
              <a:t>¿Qué tendencias sociales o tecnológicas ayudaron a esta evolución?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8"/>
          <p:cNvSpPr txBox="1"/>
          <p:nvPr/>
        </p:nvSpPr>
        <p:spPr>
          <a:xfrm>
            <a:off x="2008018" y="1382508"/>
            <a:ext cx="6027900" cy="3755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2800" b="0" i="0" u="none" strike="noStrike" cap="none">
                <a:solidFill>
                  <a:schemeClr val="dk1"/>
                </a:solidFill>
                <a:latin typeface="Cabin"/>
                <a:ea typeface="Cabin"/>
                <a:cs typeface="Cabin"/>
                <a:sym typeface="Cabin"/>
              </a:rPr>
              <a:t>Mejoraremos un producto, proceso o servicio existente. Para ello recordemos identificar </a:t>
            </a:r>
            <a:r>
              <a:rPr lang="es-CL" sz="2800" b="1" i="0" u="none" strike="noStrike" cap="none">
                <a:solidFill>
                  <a:schemeClr val="lt1"/>
                </a:solidFill>
                <a:highlight>
                  <a:srgbClr val="E75B66"/>
                </a:highlight>
                <a:latin typeface="Cabin"/>
                <a:ea typeface="Cabin"/>
                <a:cs typeface="Cabin"/>
                <a:sym typeface="Cabin"/>
              </a:rPr>
              <a:t>problemas en su uso </a:t>
            </a:r>
            <a:r>
              <a:rPr lang="es-CL" sz="2800" b="0" i="0" u="none" strike="noStrike" cap="none">
                <a:solidFill>
                  <a:schemeClr val="dk1"/>
                </a:solidFill>
                <a:latin typeface="Cabin"/>
                <a:ea typeface="Cabin"/>
                <a:cs typeface="Cabin"/>
                <a:sym typeface="Cabin"/>
              </a:rPr>
              <a:t>e </a:t>
            </a:r>
            <a:r>
              <a:rPr lang="es-CL" sz="2800" b="1" i="0" u="none" strike="noStrike" cap="none">
                <a:solidFill>
                  <a:schemeClr val="lt1"/>
                </a:solidFill>
                <a:highlight>
                  <a:srgbClr val="E75B66"/>
                </a:highlight>
                <a:latin typeface="Cabin"/>
                <a:ea typeface="Cabin"/>
                <a:cs typeface="Cabin"/>
                <a:sym typeface="Cabin"/>
              </a:rPr>
              <a:t>investigar el mercado </a:t>
            </a:r>
            <a:r>
              <a:rPr lang="es-CL" sz="2800" b="0" i="0" u="none" strike="noStrike" cap="none">
                <a:solidFill>
                  <a:schemeClr val="dk1"/>
                </a:solidFill>
                <a:latin typeface="Cabin"/>
                <a:ea typeface="Cabin"/>
                <a:cs typeface="Cabin"/>
                <a:sym typeface="Cabin"/>
              </a:rPr>
              <a:t>para ver las tendencias existentes. </a:t>
            </a:r>
            <a:endParaRPr sz="2800" b="0" i="0" u="none" strike="noStrike" cap="none">
              <a:solidFill>
                <a:schemeClr val="dk1"/>
              </a:solidFill>
              <a:latin typeface="Cabin"/>
              <a:ea typeface="Cabin"/>
              <a:cs typeface="Cabin"/>
              <a:sym typeface="Cabin"/>
            </a:endParaRPr>
          </a:p>
          <a:p>
            <a:pPr marL="0" marR="0" lvl="0" indent="0" algn="ctr" rtl="0">
              <a:lnSpc>
                <a:spcPct val="15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pic>
        <p:nvPicPr>
          <p:cNvPr id="598" name="Google Shape;598;p18" descr="Oreja con relleno sólido"/>
          <p:cNvPicPr preferRelativeResize="0"/>
          <p:nvPr/>
        </p:nvPicPr>
        <p:blipFill rotWithShape="1">
          <a:blip r:embed="rId3">
            <a:alphaModFix/>
          </a:blip>
          <a:srcRect/>
          <a:stretch/>
        </p:blipFill>
        <p:spPr>
          <a:xfrm>
            <a:off x="3798983" y="5133943"/>
            <a:ext cx="902538" cy="902538"/>
          </a:xfrm>
          <a:prstGeom prst="rect">
            <a:avLst/>
          </a:prstGeom>
          <a:noFill/>
          <a:ln>
            <a:noFill/>
          </a:ln>
        </p:spPr>
      </p:pic>
      <p:pic>
        <p:nvPicPr>
          <p:cNvPr id="599" name="Google Shape;599;p18" descr="Gafas 3D con relleno sólido"/>
          <p:cNvPicPr preferRelativeResize="0"/>
          <p:nvPr/>
        </p:nvPicPr>
        <p:blipFill rotWithShape="1">
          <a:blip r:embed="rId4">
            <a:alphaModFix/>
          </a:blip>
          <a:srcRect/>
          <a:stretch/>
        </p:blipFill>
        <p:spPr>
          <a:xfrm>
            <a:off x="5147608" y="5466336"/>
            <a:ext cx="902538" cy="902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0"/>
          <p:cNvSpPr txBox="1"/>
          <p:nvPr/>
        </p:nvSpPr>
        <p:spPr>
          <a:xfrm>
            <a:off x="1531932" y="318268"/>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IDENTIFICAR PROBLEMAS</a:t>
            </a:r>
            <a:endParaRPr sz="2400" b="1" i="0" u="none" strike="noStrike" cap="none">
              <a:solidFill>
                <a:srgbClr val="000000"/>
              </a:solidFill>
              <a:latin typeface="Arvo"/>
              <a:ea typeface="Arvo"/>
              <a:cs typeface="Arvo"/>
              <a:sym typeface="Arvo"/>
            </a:endParaRPr>
          </a:p>
        </p:txBody>
      </p:sp>
      <p:sp>
        <p:nvSpPr>
          <p:cNvPr id="612" name="Google Shape;612;p20"/>
          <p:cNvSpPr txBox="1"/>
          <p:nvPr/>
        </p:nvSpPr>
        <p:spPr>
          <a:xfrm>
            <a:off x="1531932" y="1279344"/>
            <a:ext cx="7079100" cy="1569900"/>
          </a:xfrm>
          <a:prstGeom prst="rect">
            <a:avLst/>
          </a:prstGeom>
          <a:solidFill>
            <a:schemeClr val="lt1">
              <a:alpha val="81176"/>
            </a:schemeClr>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1. Cómo equipo deben escoger un producto, proceso o servicio existente, que quieran mejorar, asociado a su carrera.</a:t>
            </a:r>
            <a:endParaRPr sz="1400" b="0" i="0" u="none" strike="noStrike" cap="none">
              <a:solidFill>
                <a:srgbClr val="000000"/>
              </a:solidFill>
              <a:latin typeface="Arial"/>
              <a:ea typeface="Arial"/>
              <a:cs typeface="Arial"/>
              <a:sym typeface="Arial"/>
            </a:endParaRPr>
          </a:p>
        </p:txBody>
      </p:sp>
      <p:pic>
        <p:nvPicPr>
          <p:cNvPr id="613" name="Google Shape;613;p20"/>
          <p:cNvPicPr preferRelativeResize="0"/>
          <p:nvPr/>
        </p:nvPicPr>
        <p:blipFill rotWithShape="1">
          <a:blip r:embed="rId3">
            <a:alphaModFix/>
          </a:blip>
          <a:srcRect/>
          <a:stretch/>
        </p:blipFill>
        <p:spPr>
          <a:xfrm>
            <a:off x="1592329" y="2714615"/>
            <a:ext cx="1663620" cy="1663620"/>
          </a:xfrm>
          <a:prstGeom prst="rect">
            <a:avLst/>
          </a:prstGeom>
          <a:noFill/>
          <a:ln>
            <a:noFill/>
          </a:ln>
        </p:spPr>
      </p:pic>
      <p:pic>
        <p:nvPicPr>
          <p:cNvPr id="614" name="Google Shape;614;p20"/>
          <p:cNvPicPr preferRelativeResize="0"/>
          <p:nvPr/>
        </p:nvPicPr>
        <p:blipFill rotWithShape="1">
          <a:blip r:embed="rId4">
            <a:alphaModFix/>
          </a:blip>
          <a:srcRect/>
          <a:stretch/>
        </p:blipFill>
        <p:spPr>
          <a:xfrm>
            <a:off x="3354932" y="2898212"/>
            <a:ext cx="1529605" cy="1529605"/>
          </a:xfrm>
          <a:prstGeom prst="rect">
            <a:avLst/>
          </a:prstGeom>
          <a:noFill/>
          <a:ln>
            <a:noFill/>
          </a:ln>
        </p:spPr>
      </p:pic>
      <p:pic>
        <p:nvPicPr>
          <p:cNvPr id="615" name="Google Shape;615;p20"/>
          <p:cNvPicPr preferRelativeResize="0"/>
          <p:nvPr/>
        </p:nvPicPr>
        <p:blipFill rotWithShape="1">
          <a:blip r:embed="rId5">
            <a:alphaModFix/>
          </a:blip>
          <a:srcRect/>
          <a:stretch/>
        </p:blipFill>
        <p:spPr>
          <a:xfrm>
            <a:off x="5046292" y="2801010"/>
            <a:ext cx="1834068" cy="1834069"/>
          </a:xfrm>
          <a:prstGeom prst="rect">
            <a:avLst/>
          </a:prstGeom>
          <a:noFill/>
          <a:ln>
            <a:noFill/>
          </a:ln>
        </p:spPr>
      </p:pic>
      <p:pic>
        <p:nvPicPr>
          <p:cNvPr id="616" name="Google Shape;616;p20"/>
          <p:cNvPicPr preferRelativeResize="0"/>
          <p:nvPr/>
        </p:nvPicPr>
        <p:blipFill rotWithShape="1">
          <a:blip r:embed="rId6">
            <a:alphaModFix/>
          </a:blip>
          <a:srcRect/>
          <a:stretch/>
        </p:blipFill>
        <p:spPr>
          <a:xfrm>
            <a:off x="6880360" y="2801703"/>
            <a:ext cx="1670499" cy="1670499"/>
          </a:xfrm>
          <a:prstGeom prst="rect">
            <a:avLst/>
          </a:prstGeom>
          <a:noFill/>
          <a:ln>
            <a:noFill/>
          </a:ln>
        </p:spPr>
      </p:pic>
      <p:pic>
        <p:nvPicPr>
          <p:cNvPr id="617" name="Google Shape;617;p20"/>
          <p:cNvPicPr preferRelativeResize="0"/>
          <p:nvPr/>
        </p:nvPicPr>
        <p:blipFill rotWithShape="1">
          <a:blip r:embed="rId7">
            <a:alphaModFix/>
          </a:blip>
          <a:srcRect l="17857" t="24726" r="11808" b="16744"/>
          <a:stretch/>
        </p:blipFill>
        <p:spPr>
          <a:xfrm>
            <a:off x="2196344" y="5184547"/>
            <a:ext cx="1663620" cy="1896548"/>
          </a:xfrm>
          <a:prstGeom prst="rect">
            <a:avLst/>
          </a:prstGeom>
          <a:noFill/>
          <a:ln>
            <a:noFill/>
          </a:ln>
        </p:spPr>
      </p:pic>
      <p:pic>
        <p:nvPicPr>
          <p:cNvPr id="618" name="Google Shape;618;p20"/>
          <p:cNvPicPr preferRelativeResize="0"/>
          <p:nvPr/>
        </p:nvPicPr>
        <p:blipFill rotWithShape="1">
          <a:blip r:embed="rId8">
            <a:alphaModFix/>
          </a:blip>
          <a:srcRect/>
          <a:stretch/>
        </p:blipFill>
        <p:spPr>
          <a:xfrm>
            <a:off x="4038782" y="5108932"/>
            <a:ext cx="1494747" cy="1494747"/>
          </a:xfrm>
          <a:prstGeom prst="rect">
            <a:avLst/>
          </a:prstGeom>
          <a:noFill/>
          <a:ln>
            <a:noFill/>
          </a:ln>
        </p:spPr>
      </p:pic>
      <p:pic>
        <p:nvPicPr>
          <p:cNvPr id="619" name="Google Shape;619;p20"/>
          <p:cNvPicPr preferRelativeResize="0"/>
          <p:nvPr/>
        </p:nvPicPr>
        <p:blipFill rotWithShape="1">
          <a:blip r:embed="rId9">
            <a:alphaModFix/>
          </a:blip>
          <a:srcRect/>
          <a:stretch/>
        </p:blipFill>
        <p:spPr>
          <a:xfrm>
            <a:off x="6014127" y="5228282"/>
            <a:ext cx="1320520" cy="13205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2"/>
          <p:cNvSpPr txBox="1">
            <a:spLocks noGrp="1"/>
          </p:cNvSpPr>
          <p:nvPr>
            <p:ph type="title"/>
          </p:nvPr>
        </p:nvSpPr>
        <p:spPr>
          <a:xfrm>
            <a:off x="297700" y="1181150"/>
            <a:ext cx="9393900" cy="661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bin"/>
              <a:buNone/>
            </a:pPr>
            <a:r>
              <a:rPr lang="es-CL" sz="1600" b="1">
                <a:solidFill>
                  <a:schemeClr val="dk1"/>
                </a:solidFill>
                <a:latin typeface="Cabin"/>
                <a:ea typeface="Cabin"/>
                <a:cs typeface="Cabin"/>
                <a:sym typeface="Cabin"/>
              </a:rPr>
              <a:t>Investigar sobre el objeto/producto escogido por el equipo.</a:t>
            </a:r>
            <a:r>
              <a:rPr lang="es-CL" sz="1600">
                <a:solidFill>
                  <a:schemeClr val="dk1"/>
                </a:solidFill>
                <a:latin typeface="Cabin"/>
                <a:ea typeface="Cabin"/>
                <a:cs typeface="Cabin"/>
                <a:sym typeface="Cabin"/>
              </a:rPr>
              <a:t>  Realizar una revisión en internet conociendo el mercado.</a:t>
            </a:r>
            <a:endParaRPr sz="1600">
              <a:solidFill>
                <a:schemeClr val="dk1"/>
              </a:solidFill>
              <a:latin typeface="Cabin"/>
              <a:ea typeface="Cabin"/>
              <a:cs typeface="Cabin"/>
              <a:sym typeface="Cabin"/>
            </a:endParaRPr>
          </a:p>
        </p:txBody>
      </p:sp>
      <p:graphicFrame>
        <p:nvGraphicFramePr>
          <p:cNvPr id="632" name="Google Shape;632;p22"/>
          <p:cNvGraphicFramePr/>
          <p:nvPr/>
        </p:nvGraphicFramePr>
        <p:xfrm>
          <a:off x="1488784" y="1978317"/>
          <a:ext cx="7095875" cy="5273300"/>
        </p:xfrm>
        <a:graphic>
          <a:graphicData uri="http://schemas.openxmlformats.org/drawingml/2006/table">
            <a:tbl>
              <a:tblPr>
                <a:noFill/>
                <a:tableStyleId>{5EA42DA5-3147-4B8B-AAF1-B386E9E61D4F}</a:tableStyleId>
              </a:tblPr>
              <a:tblGrid>
                <a:gridCol w="2436375">
                  <a:extLst>
                    <a:ext uri="{9D8B030D-6E8A-4147-A177-3AD203B41FA5}">
                      <a16:colId xmlns:a16="http://schemas.microsoft.com/office/drawing/2014/main" val="20000"/>
                    </a:ext>
                  </a:extLst>
                </a:gridCol>
                <a:gridCol w="4659500">
                  <a:extLst>
                    <a:ext uri="{9D8B030D-6E8A-4147-A177-3AD203B41FA5}">
                      <a16:colId xmlns:a16="http://schemas.microsoft.com/office/drawing/2014/main" val="20001"/>
                    </a:ext>
                  </a:extLst>
                </a:gridCol>
              </a:tblGrid>
              <a:tr h="5232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OBJETO ESCOGIDO POR EL EQUIPO</a:t>
                      </a:r>
                      <a:endParaRPr sz="12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(indicar nombre objeto y contexto de uso)</a:t>
                      </a: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extLst>
                  <a:ext uri="{0D108BD9-81ED-4DB2-BD59-A6C34878D82A}">
                    <a16:rowId xmlns:a16="http://schemas.microsoft.com/office/drawing/2014/main" val="10000"/>
                  </a:ext>
                </a:extLst>
              </a:tr>
              <a:tr h="400775">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FUENTES DE INFORMACIÓN</a:t>
                      </a:r>
                      <a:endParaRPr sz="14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u="none" strike="noStrike" cap="none">
                          <a:latin typeface="Cabin"/>
                          <a:ea typeface="Cabin"/>
                          <a:cs typeface="Cabin"/>
                          <a:sym typeface="Cabin"/>
                        </a:rPr>
                        <a:t>WEB</a:t>
                      </a:r>
                      <a:endParaRPr sz="1600" u="none" strike="noStrike" cap="none"/>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extLst>
                  <a:ext uri="{0D108BD9-81ED-4DB2-BD59-A6C34878D82A}">
                    <a16:rowId xmlns:a16="http://schemas.microsoft.com/office/drawing/2014/main" val="10001"/>
                  </a:ext>
                </a:extLst>
              </a:tr>
              <a:tr h="469950">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latin typeface="Cabin"/>
                          <a:ea typeface="Cabin"/>
                          <a:cs typeface="Cabin"/>
                          <a:sym typeface="Cabin"/>
                        </a:rPr>
                        <a:t>Preguntas</a:t>
                      </a:r>
                      <a:endParaRPr sz="16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RESPUESTA</a:t>
                      </a:r>
                      <a:endParaRPr sz="14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extLst>
                  <a:ext uri="{0D108BD9-81ED-4DB2-BD59-A6C34878D82A}">
                    <a16:rowId xmlns:a16="http://schemas.microsoft.com/office/drawing/2014/main" val="10002"/>
                  </a:ext>
                </a:extLst>
              </a:tr>
              <a:tr h="1253850">
                <a:tc>
                  <a:txBody>
                    <a:bodyPr/>
                    <a:lstStyle/>
                    <a:p>
                      <a:pPr marL="0" marR="0" lvl="0" indent="0" algn="l"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¿Quiénes ofrecen el producto o servicio actualmente? </a:t>
                      </a:r>
                      <a:r>
                        <a:rPr lang="es-CL" sz="1400" b="1" u="none" strike="noStrike" cap="none">
                          <a:solidFill>
                            <a:schemeClr val="lt1"/>
                          </a:solidFill>
                          <a:latin typeface="Cabin"/>
                          <a:ea typeface="Cabin"/>
                          <a:cs typeface="Cabin"/>
                          <a:sym typeface="Cabin"/>
                        </a:rPr>
                        <a:t>(nombrar mínimo 3 líderes del mercado)</a:t>
                      </a:r>
                      <a:endParaRPr sz="1400" b="1" u="none" strike="noStrike" cap="none">
                        <a:solidFill>
                          <a:schemeClr val="lt1"/>
                        </a:solidFill>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extLst>
                  <a:ext uri="{0D108BD9-81ED-4DB2-BD59-A6C34878D82A}">
                    <a16:rowId xmlns:a16="http://schemas.microsoft.com/office/drawing/2014/main" val="10003"/>
                  </a:ext>
                </a:extLst>
              </a:tr>
              <a:tr h="1112275">
                <a:tc>
                  <a:txBody>
                    <a:bodyPr/>
                    <a:lstStyle/>
                    <a:p>
                      <a:pPr marL="0" marR="0" lvl="0" indent="0" algn="l"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¿Cómo es la competencia? </a:t>
                      </a:r>
                      <a:r>
                        <a:rPr lang="es-CL" sz="1400" b="1" u="none" strike="noStrike" cap="none">
                          <a:solidFill>
                            <a:schemeClr val="lt1"/>
                          </a:solidFill>
                          <a:latin typeface="Cabin"/>
                          <a:ea typeface="Cabin"/>
                          <a:cs typeface="Cabin"/>
                          <a:sym typeface="Cabin"/>
                        </a:rPr>
                        <a:t>(qué ofrece cada uno) </a:t>
                      </a:r>
                      <a:endParaRPr sz="1400" b="1" u="none" strike="noStrike" cap="none">
                        <a:solidFill>
                          <a:schemeClr val="lt1"/>
                        </a:solidFill>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br>
                        <a:rPr lang="es-CL" sz="1400" u="none" strike="noStrike" cap="none">
                          <a:latin typeface="Cabin"/>
                          <a:ea typeface="Cabin"/>
                          <a:cs typeface="Cabin"/>
                          <a:sym typeface="Cabin"/>
                        </a:rPr>
                      </a:br>
                      <a:endParaRPr sz="14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extLst>
                  <a:ext uri="{0D108BD9-81ED-4DB2-BD59-A6C34878D82A}">
                    <a16:rowId xmlns:a16="http://schemas.microsoft.com/office/drawing/2014/main" val="10004"/>
                  </a:ext>
                </a:extLst>
              </a:tr>
              <a:tr h="1513175">
                <a:tc>
                  <a:txBody>
                    <a:bodyPr/>
                    <a:lstStyle/>
                    <a:p>
                      <a:pPr marL="0" marR="0" lvl="0" indent="0" algn="l"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¿Qué tendencias sociales o tecnológicas son las más relevantes de considerar? </a:t>
                      </a:r>
                      <a:r>
                        <a:rPr lang="es-CL" sz="1400" b="1" u="none" strike="noStrike" cap="none">
                          <a:solidFill>
                            <a:schemeClr val="lt1"/>
                          </a:solidFill>
                          <a:latin typeface="Cabin"/>
                          <a:ea typeface="Cabin"/>
                          <a:cs typeface="Cabin"/>
                          <a:sym typeface="Cabin"/>
                        </a:rPr>
                        <a:t>(fuente de respaldo)</a:t>
                      </a:r>
                      <a:r>
                        <a:rPr lang="es-CL" sz="1400" b="1" u="none" strike="noStrike" cap="none">
                          <a:latin typeface="Cabin"/>
                          <a:ea typeface="Cabin"/>
                          <a:cs typeface="Cabin"/>
                          <a:sym typeface="Cabin"/>
                        </a:rPr>
                        <a:t> </a:t>
                      </a:r>
                      <a:endParaRPr sz="1600" u="none" strike="noStrike" cap="none"/>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extLst>
                  <a:ext uri="{0D108BD9-81ED-4DB2-BD59-A6C34878D82A}">
                    <a16:rowId xmlns:a16="http://schemas.microsoft.com/office/drawing/2014/main" val="10005"/>
                  </a:ext>
                </a:extLst>
              </a:tr>
            </a:tbl>
          </a:graphicData>
        </a:graphic>
      </p:graphicFrame>
      <p:sp>
        <p:nvSpPr>
          <p:cNvPr id="633" name="Google Shape;633;p22"/>
          <p:cNvSpPr txBox="1"/>
          <p:nvPr/>
        </p:nvSpPr>
        <p:spPr>
          <a:xfrm>
            <a:off x="297701" y="188627"/>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INVESTIGAR EL MERCADO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4"/>
          <p:cNvSpPr txBox="1"/>
          <p:nvPr/>
        </p:nvSpPr>
        <p:spPr>
          <a:xfrm>
            <a:off x="1433256" y="1221762"/>
            <a:ext cx="7177500" cy="1569900"/>
          </a:xfrm>
          <a:prstGeom prst="rect">
            <a:avLst/>
          </a:prstGeom>
          <a:solidFill>
            <a:schemeClr val="lt1">
              <a:alpha val="81176"/>
            </a:schemeClr>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En equipos, deberán realizar </a:t>
            </a:r>
            <a:r>
              <a:rPr lang="es-CL" sz="2400" b="0" i="0" u="none" strike="noStrike" cap="none">
                <a:solidFill>
                  <a:schemeClr val="lt1"/>
                </a:solidFill>
                <a:highlight>
                  <a:srgbClr val="FF7A7A"/>
                </a:highlight>
                <a:latin typeface="Cabin"/>
                <a:ea typeface="Cabin"/>
                <a:cs typeface="Cabin"/>
                <a:sym typeface="Cabin"/>
              </a:rPr>
              <a:t>cinco entrevistas</a:t>
            </a:r>
            <a:r>
              <a:rPr lang="es-CL" sz="2400" b="0" i="0" u="none" strike="noStrike" cap="none">
                <a:solidFill>
                  <a:schemeClr val="dk1"/>
                </a:solidFill>
                <a:latin typeface="Cabin"/>
                <a:ea typeface="Cabin"/>
                <a:cs typeface="Cabin"/>
                <a:sym typeface="Cabin"/>
              </a:rPr>
              <a:t> a clientes o usuarios del producto, servicio o proceso seleccionado.</a:t>
            </a:r>
            <a:endParaRPr sz="1400" b="0" i="0" u="none" strike="noStrike" cap="none">
              <a:solidFill>
                <a:srgbClr val="000000"/>
              </a:solidFill>
              <a:latin typeface="Arial"/>
              <a:ea typeface="Arial"/>
              <a:cs typeface="Arial"/>
              <a:sym typeface="Arial"/>
            </a:endParaRPr>
          </a:p>
        </p:txBody>
      </p:sp>
      <p:sp>
        <p:nvSpPr>
          <p:cNvPr id="646" name="Google Shape;646;p24"/>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IDENTIFICANDO PROBLEMAS</a:t>
            </a:r>
            <a:endParaRPr sz="2400" b="0" i="0" u="none" strike="noStrike" cap="none">
              <a:solidFill>
                <a:srgbClr val="FF7A7A"/>
              </a:solidFill>
              <a:latin typeface="Arvo"/>
              <a:ea typeface="Arvo"/>
              <a:cs typeface="Arvo"/>
              <a:sym typeface="Arvo"/>
            </a:endParaRPr>
          </a:p>
        </p:txBody>
      </p:sp>
      <p:pic>
        <p:nvPicPr>
          <p:cNvPr id="647" name="Google Shape;647;p24" descr="Interview free vector icons designed by Eucalyp | Iconos, Icono gratis,  Crear iconos"/>
          <p:cNvPicPr preferRelativeResize="0"/>
          <p:nvPr/>
        </p:nvPicPr>
        <p:blipFill rotWithShape="1">
          <a:blip r:embed="rId3">
            <a:alphaModFix/>
          </a:blip>
          <a:srcRect/>
          <a:stretch/>
        </p:blipFill>
        <p:spPr>
          <a:xfrm>
            <a:off x="3611862" y="3210134"/>
            <a:ext cx="2556242" cy="25562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5"/>
          <p:cNvSpPr txBox="1">
            <a:spLocks noGrp="1"/>
          </p:cNvSpPr>
          <p:nvPr>
            <p:ph type="title"/>
          </p:nvPr>
        </p:nvSpPr>
        <p:spPr>
          <a:xfrm>
            <a:off x="1474368" y="1353193"/>
            <a:ext cx="7023000" cy="34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bin"/>
              <a:buNone/>
            </a:pPr>
            <a:r>
              <a:rPr lang="es-CL" sz="1600" b="1">
                <a:solidFill>
                  <a:schemeClr val="dk1"/>
                </a:solidFill>
                <a:latin typeface="Cabin"/>
                <a:ea typeface="Cabin"/>
                <a:cs typeface="Cabin"/>
                <a:sym typeface="Cabin"/>
              </a:rPr>
              <a:t>Investigar sobre el objeto/producto escogido por el equipo.</a:t>
            </a:r>
            <a:r>
              <a:rPr lang="es-CL" sz="1600">
                <a:solidFill>
                  <a:schemeClr val="dk1"/>
                </a:solidFill>
                <a:latin typeface="Cabin"/>
                <a:ea typeface="Cabin"/>
                <a:cs typeface="Cabin"/>
                <a:sym typeface="Cabin"/>
              </a:rPr>
              <a:t> Pueden entrevistar a un usuario vinculado.</a:t>
            </a:r>
            <a:endParaRPr sz="1600">
              <a:solidFill>
                <a:schemeClr val="dk1"/>
              </a:solidFill>
              <a:latin typeface="Cabin"/>
              <a:ea typeface="Cabin"/>
              <a:cs typeface="Cabin"/>
              <a:sym typeface="Cabin"/>
            </a:endParaRPr>
          </a:p>
        </p:txBody>
      </p:sp>
      <p:sp>
        <p:nvSpPr>
          <p:cNvPr id="653" name="Google Shape;653;p25"/>
          <p:cNvSpPr txBox="1"/>
          <p:nvPr/>
        </p:nvSpPr>
        <p:spPr>
          <a:xfrm>
            <a:off x="1474369" y="447873"/>
            <a:ext cx="41106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BÚSQUEDA </a:t>
            </a:r>
            <a:r>
              <a:rPr lang="es-CL" sz="2400" b="0" i="0" u="none" strike="noStrike" cap="none">
                <a:solidFill>
                  <a:srgbClr val="FF7A7A"/>
                </a:solidFill>
                <a:latin typeface="Arvo"/>
                <a:ea typeface="Arvo"/>
                <a:cs typeface="Arvo"/>
                <a:sym typeface="Arvo"/>
              </a:rPr>
              <a:t>DE</a:t>
            </a:r>
            <a:r>
              <a:rPr lang="es-CL" sz="2400" b="1" i="0" u="none" strike="noStrike" cap="none">
                <a:solidFill>
                  <a:srgbClr val="FF7A7A"/>
                </a:solidFill>
                <a:latin typeface="Arvo"/>
                <a:ea typeface="Arvo"/>
                <a:cs typeface="Arvo"/>
                <a:sym typeface="Arvo"/>
              </a:rPr>
              <a:t> INFORMACIÓN</a:t>
            </a:r>
            <a:endParaRPr sz="2400" b="0" i="0" u="none" strike="noStrike" cap="none">
              <a:solidFill>
                <a:srgbClr val="FF7A7A"/>
              </a:solidFill>
              <a:latin typeface="Arvo"/>
              <a:ea typeface="Arvo"/>
              <a:cs typeface="Arvo"/>
              <a:sym typeface="Arvo"/>
            </a:endParaRPr>
          </a:p>
        </p:txBody>
      </p:sp>
      <p:graphicFrame>
        <p:nvGraphicFramePr>
          <p:cNvPr id="654" name="Google Shape;654;p25"/>
          <p:cNvGraphicFramePr/>
          <p:nvPr/>
        </p:nvGraphicFramePr>
        <p:xfrm>
          <a:off x="1528771" y="1959438"/>
          <a:ext cx="6965025" cy="5220055"/>
        </p:xfrm>
        <a:graphic>
          <a:graphicData uri="http://schemas.openxmlformats.org/drawingml/2006/table">
            <a:tbl>
              <a:tblPr>
                <a:noFill/>
                <a:tableStyleId>{5EA42DA5-3147-4B8B-AAF1-B386E9E61D4F}</a:tableStyleId>
              </a:tblPr>
              <a:tblGrid>
                <a:gridCol w="2391450">
                  <a:extLst>
                    <a:ext uri="{9D8B030D-6E8A-4147-A177-3AD203B41FA5}">
                      <a16:colId xmlns:a16="http://schemas.microsoft.com/office/drawing/2014/main" val="20000"/>
                    </a:ext>
                  </a:extLst>
                </a:gridCol>
                <a:gridCol w="1010425">
                  <a:extLst>
                    <a:ext uri="{9D8B030D-6E8A-4147-A177-3AD203B41FA5}">
                      <a16:colId xmlns:a16="http://schemas.microsoft.com/office/drawing/2014/main" val="20001"/>
                    </a:ext>
                  </a:extLst>
                </a:gridCol>
                <a:gridCol w="3563150">
                  <a:extLst>
                    <a:ext uri="{9D8B030D-6E8A-4147-A177-3AD203B41FA5}">
                      <a16:colId xmlns:a16="http://schemas.microsoft.com/office/drawing/2014/main" val="20002"/>
                    </a:ext>
                  </a:extLst>
                </a:gridCol>
              </a:tblGrid>
              <a:tr h="350675">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OBJETO ESCOGIDO POR EL EQUIPO</a:t>
                      </a:r>
                      <a:endParaRPr sz="12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(indicar nombre objeto y contexto de uso)</a:t>
                      </a: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tc hMerge="1">
                  <a:txBody>
                    <a:bodyPr/>
                    <a:lstStyle/>
                    <a:p>
                      <a:endParaRPr lang="es-ES"/>
                    </a:p>
                  </a:txBody>
                  <a:tcPr/>
                </a:tc>
                <a:extLst>
                  <a:ext uri="{0D108BD9-81ED-4DB2-BD59-A6C34878D82A}">
                    <a16:rowId xmlns:a16="http://schemas.microsoft.com/office/drawing/2014/main" val="10000"/>
                  </a:ext>
                </a:extLst>
              </a:tr>
              <a:tr h="350675">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NOMBRE DE ESTUDIANTE INVESTIGADOR(A)</a:t>
                      </a:r>
                      <a:endParaRPr sz="12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highlight>
                            <a:srgbClr val="00FFFF"/>
                          </a:highlight>
                          <a:latin typeface="Cabin"/>
                          <a:ea typeface="Cabin"/>
                          <a:cs typeface="Cabin"/>
                          <a:sym typeface="Cabin"/>
                        </a:rPr>
                        <a:t>Estudiante 1</a:t>
                      </a:r>
                      <a:endParaRPr sz="1200" b="1" u="none" strike="noStrike" cap="none">
                        <a:highlight>
                          <a:srgbClr val="00FFFF"/>
                        </a:highlight>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tc hMerge="1">
                  <a:txBody>
                    <a:bodyPr/>
                    <a:lstStyle/>
                    <a:p>
                      <a:endParaRPr lang="es-ES"/>
                    </a:p>
                  </a:txBody>
                  <a:tcPr/>
                </a:tc>
                <a:extLst>
                  <a:ext uri="{0D108BD9-81ED-4DB2-BD59-A6C34878D82A}">
                    <a16:rowId xmlns:a16="http://schemas.microsoft.com/office/drawing/2014/main" val="10001"/>
                  </a:ext>
                </a:extLst>
              </a:tr>
              <a:tr h="390475">
                <a:tc>
                  <a:txBody>
                    <a:bodyPr/>
                    <a:lstStyle/>
                    <a:p>
                      <a:pPr marL="0" marR="0" lvl="0" indent="0" algn="l"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FUENTES DE INFORMACIÓN</a:t>
                      </a:r>
                      <a:endParaRPr sz="12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1.- ENTREVISTA</a:t>
                      </a: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solidFill>
                            <a:schemeClr val="dk1"/>
                          </a:solidFill>
                          <a:latin typeface="Cabin"/>
                          <a:ea typeface="Cabin"/>
                          <a:cs typeface="Cabin"/>
                          <a:sym typeface="Cabin"/>
                        </a:rPr>
                        <a:t>(Indicar nombre, edad, ocupación)</a:t>
                      </a: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8D6DD"/>
                    </a:solidFill>
                  </a:tcPr>
                </a:tc>
                <a:extLst>
                  <a:ext uri="{0D108BD9-81ED-4DB2-BD59-A6C34878D82A}">
                    <a16:rowId xmlns:a16="http://schemas.microsoft.com/office/drawing/2014/main" val="10002"/>
                  </a:ext>
                </a:extLst>
              </a:tr>
              <a:tr h="350675">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Preguntas</a:t>
                      </a:r>
                      <a:endParaRPr sz="14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RESPUESTA</a:t>
                      </a:r>
                      <a:endParaRPr sz="1200" b="1"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hMerge="1">
                  <a:txBody>
                    <a:bodyPr/>
                    <a:lstStyle/>
                    <a:p>
                      <a:endParaRPr lang="es-ES"/>
                    </a:p>
                  </a:txBody>
                  <a:tcPr/>
                </a:tc>
                <a:extLst>
                  <a:ext uri="{0D108BD9-81ED-4DB2-BD59-A6C34878D82A}">
                    <a16:rowId xmlns:a16="http://schemas.microsoft.com/office/drawing/2014/main" val="10003"/>
                  </a:ext>
                </a:extLst>
              </a:tr>
              <a:tr h="699775">
                <a:tc>
                  <a:txBody>
                    <a:bodyPr/>
                    <a:lstStyle/>
                    <a:p>
                      <a:pPr marL="0" marR="0" lvl="0" indent="0" algn="l" rtl="0">
                        <a:lnSpc>
                          <a:spcPct val="100000"/>
                        </a:lnSpc>
                        <a:spcBef>
                          <a:spcPts val="0"/>
                        </a:spcBef>
                        <a:spcAft>
                          <a:spcPts val="0"/>
                        </a:spcAft>
                        <a:buClr>
                          <a:srgbClr val="000000"/>
                        </a:buClr>
                        <a:buSzPts val="1600"/>
                        <a:buFont typeface="Arial"/>
                        <a:buNone/>
                      </a:pPr>
                      <a:endParaRPr sz="1600" b="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tc hMerge="1">
                  <a:txBody>
                    <a:bodyPr/>
                    <a:lstStyle/>
                    <a:p>
                      <a:endParaRPr lang="es-ES"/>
                    </a:p>
                  </a:txBody>
                  <a:tcPr/>
                </a:tc>
                <a:extLst>
                  <a:ext uri="{0D108BD9-81ED-4DB2-BD59-A6C34878D82A}">
                    <a16:rowId xmlns:a16="http://schemas.microsoft.com/office/drawing/2014/main" val="10004"/>
                  </a:ext>
                </a:extLst>
              </a:tr>
              <a:tr h="752500">
                <a:tc>
                  <a:txBody>
                    <a:bodyPr/>
                    <a:lstStyle/>
                    <a:p>
                      <a:pPr marL="0" marR="0" lvl="0" indent="0" algn="l" rtl="0">
                        <a:lnSpc>
                          <a:spcPct val="100000"/>
                        </a:lnSpc>
                        <a:spcBef>
                          <a:spcPts val="0"/>
                        </a:spcBef>
                        <a:spcAft>
                          <a:spcPts val="0"/>
                        </a:spcAft>
                        <a:buClr>
                          <a:srgbClr val="000000"/>
                        </a:buClr>
                        <a:buSzPts val="1600"/>
                        <a:buFont typeface="Arial"/>
                        <a:buNone/>
                      </a:pPr>
                      <a:endParaRPr sz="1600" b="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br>
                        <a:rPr lang="es-CL" sz="1200" u="none" strike="noStrike" cap="none">
                          <a:latin typeface="Cabin"/>
                          <a:ea typeface="Cabin"/>
                          <a:cs typeface="Cabin"/>
                          <a:sym typeface="Cabin"/>
                        </a:rPr>
                      </a:b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tc hMerge="1">
                  <a:txBody>
                    <a:bodyPr/>
                    <a:lstStyle/>
                    <a:p>
                      <a:endParaRPr lang="es-ES"/>
                    </a:p>
                  </a:txBody>
                  <a:tcPr/>
                </a:tc>
                <a:extLst>
                  <a:ext uri="{0D108BD9-81ED-4DB2-BD59-A6C34878D82A}">
                    <a16:rowId xmlns:a16="http://schemas.microsoft.com/office/drawing/2014/main" val="10005"/>
                  </a:ext>
                </a:extLst>
              </a:tr>
              <a:tr h="732625">
                <a:tc>
                  <a:txBody>
                    <a:bodyPr/>
                    <a:lstStyle/>
                    <a:p>
                      <a:pPr marL="0" marR="0" lvl="0" indent="0" algn="l" rtl="0">
                        <a:lnSpc>
                          <a:spcPct val="100000"/>
                        </a:lnSpc>
                        <a:spcBef>
                          <a:spcPts val="0"/>
                        </a:spcBef>
                        <a:spcAft>
                          <a:spcPts val="0"/>
                        </a:spcAft>
                        <a:buClr>
                          <a:srgbClr val="000000"/>
                        </a:buClr>
                        <a:buSzPts val="1600"/>
                        <a:buFont typeface="Arial"/>
                        <a:buNone/>
                      </a:pPr>
                      <a:endParaRPr sz="1600" b="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tc hMerge="1">
                  <a:txBody>
                    <a:bodyPr/>
                    <a:lstStyle/>
                    <a:p>
                      <a:endParaRPr lang="es-ES"/>
                    </a:p>
                  </a:txBody>
                  <a:tcPr/>
                </a:tc>
                <a:extLst>
                  <a:ext uri="{0D108BD9-81ED-4DB2-BD59-A6C34878D82A}">
                    <a16:rowId xmlns:a16="http://schemas.microsoft.com/office/drawing/2014/main" val="10006"/>
                  </a:ext>
                </a:extLst>
              </a:tr>
              <a:tr h="732625">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tc hMerge="1">
                  <a:txBody>
                    <a:bodyPr/>
                    <a:lstStyle/>
                    <a:p>
                      <a:endParaRPr lang="es-ES"/>
                    </a:p>
                  </a:txBody>
                  <a:tcPr/>
                </a:tc>
                <a:extLst>
                  <a:ext uri="{0D108BD9-81ED-4DB2-BD59-A6C34878D82A}">
                    <a16:rowId xmlns:a16="http://schemas.microsoft.com/office/drawing/2014/main" val="10007"/>
                  </a:ext>
                </a:extLst>
              </a:tr>
              <a:tr h="732625">
                <a:tc>
                  <a:txBody>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14825" marR="14825" marT="20325" marB="203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DAD8"/>
                    </a:solidFill>
                  </a:tcPr>
                </a:tc>
                <a:tc hMerge="1">
                  <a:txBody>
                    <a:bodyPr/>
                    <a:lstStyle/>
                    <a:p>
                      <a:endParaRPr lang="es-ES"/>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6"/>
          <p:cNvSpPr txBox="1"/>
          <p:nvPr/>
        </p:nvSpPr>
        <p:spPr>
          <a:xfrm>
            <a:off x="1456187" y="2387862"/>
            <a:ext cx="7139400" cy="4433100"/>
          </a:xfrm>
          <a:prstGeom prst="rect">
            <a:avLst/>
          </a:prstGeom>
          <a:solidFill>
            <a:srgbClr val="F07978"/>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sp>
        <p:nvSpPr>
          <p:cNvPr id="660" name="Google Shape;660;p26"/>
          <p:cNvSpPr txBox="1"/>
          <p:nvPr/>
        </p:nvSpPr>
        <p:spPr>
          <a:xfrm>
            <a:off x="1445728" y="1694587"/>
            <a:ext cx="7051800" cy="369300"/>
          </a:xfrm>
          <a:prstGeom prst="rect">
            <a:avLst/>
          </a:prstGeom>
          <a:solidFill>
            <a:srgbClr val="C8D6DD"/>
          </a:solid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NOMBRE ALUMNO 1:</a:t>
            </a:r>
            <a:endParaRPr sz="1200" b="0" i="0" u="none" strike="noStrike" cap="none">
              <a:solidFill>
                <a:srgbClr val="000000"/>
              </a:solidFill>
              <a:latin typeface="Cabin"/>
              <a:ea typeface="Cabin"/>
              <a:cs typeface="Cabin"/>
              <a:sym typeface="Cabin"/>
            </a:endParaRPr>
          </a:p>
        </p:txBody>
      </p:sp>
      <p:sp>
        <p:nvSpPr>
          <p:cNvPr id="661" name="Google Shape;661;p26"/>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EVIDENCIA BÚSQUEDA </a:t>
            </a:r>
            <a:r>
              <a:rPr lang="es-CL" sz="2400" b="0" i="0" u="none" strike="noStrike" cap="none">
                <a:solidFill>
                  <a:srgbClr val="FF7A7A"/>
                </a:solidFill>
                <a:latin typeface="Arvo"/>
                <a:ea typeface="Arvo"/>
                <a:cs typeface="Arvo"/>
                <a:sym typeface="Arvo"/>
              </a:rPr>
              <a:t>DE</a:t>
            </a:r>
            <a:r>
              <a:rPr lang="es-CL" sz="2400" b="1" i="0" u="none" strike="noStrike" cap="none">
                <a:solidFill>
                  <a:srgbClr val="FF7A7A"/>
                </a:solidFill>
                <a:latin typeface="Arvo"/>
                <a:ea typeface="Arvo"/>
                <a:cs typeface="Arvo"/>
                <a:sym typeface="Arvo"/>
              </a:rPr>
              <a:t> INFORMACIÓN</a:t>
            </a:r>
            <a:endParaRPr sz="2400" b="0" i="0" u="none" strike="noStrike" cap="none">
              <a:solidFill>
                <a:srgbClr val="FF7A7A"/>
              </a:solidFill>
              <a:latin typeface="Arvo"/>
              <a:ea typeface="Arvo"/>
              <a:cs typeface="Arvo"/>
              <a:sym typeface="Arvo"/>
            </a:endParaRPr>
          </a:p>
        </p:txBody>
      </p:sp>
      <p:sp>
        <p:nvSpPr>
          <p:cNvPr id="662" name="Google Shape;662;p26"/>
          <p:cNvSpPr txBox="1"/>
          <p:nvPr/>
        </p:nvSpPr>
        <p:spPr>
          <a:xfrm>
            <a:off x="1474368" y="1276993"/>
            <a:ext cx="7023000" cy="347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s-CL" sz="1400" b="1" i="0" u="none" strike="noStrike" cap="none">
                <a:solidFill>
                  <a:schemeClr val="dk1"/>
                </a:solidFill>
                <a:latin typeface="Cabin"/>
                <a:ea typeface="Cabin"/>
                <a:cs typeface="Cabin"/>
                <a:sym typeface="Cabin"/>
              </a:rPr>
              <a:t>Recuerda dejar evidencia de la entrevista (fotografía, pantallazo videollamada)</a:t>
            </a:r>
            <a:endParaRPr sz="1600" b="0" i="0" u="none" strike="noStrike" cap="none">
              <a:solidFill>
                <a:schemeClr val="dk1"/>
              </a:solidFill>
              <a:latin typeface="Cabin"/>
              <a:ea typeface="Cabin"/>
              <a:cs typeface="Cabin"/>
              <a:sym typeface="Cab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27"/>
          <p:cNvSpPr txBox="1"/>
          <p:nvPr/>
        </p:nvSpPr>
        <p:spPr>
          <a:xfrm>
            <a:off x="1505344" y="1217092"/>
            <a:ext cx="7079100" cy="1569900"/>
          </a:xfrm>
          <a:prstGeom prst="rect">
            <a:avLst/>
          </a:prstGeom>
          <a:solidFill>
            <a:schemeClr val="lt1">
              <a:alpha val="81176"/>
            </a:schemeClr>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Elaborar una lista de los principales problemas, </a:t>
            </a:r>
            <a:r>
              <a:rPr lang="es-CL" sz="2400" b="1" i="0" u="none" strike="noStrike" cap="none">
                <a:solidFill>
                  <a:schemeClr val="lt1"/>
                </a:solidFill>
                <a:highlight>
                  <a:srgbClr val="E75B66"/>
                </a:highlight>
                <a:latin typeface="Cabin"/>
                <a:ea typeface="Cabin"/>
                <a:cs typeface="Cabin"/>
                <a:sym typeface="Cabin"/>
              </a:rPr>
              <a:t>idealmente los que más se repitan entre los entrevistados. </a:t>
            </a:r>
            <a:endParaRPr sz="2400" b="1" i="0" u="none" strike="noStrike" cap="none">
              <a:solidFill>
                <a:schemeClr val="lt1"/>
              </a:solidFill>
              <a:highlight>
                <a:srgbClr val="E75B66"/>
              </a:highlight>
              <a:latin typeface="Cabin"/>
              <a:ea typeface="Cabin"/>
              <a:cs typeface="Cabin"/>
              <a:sym typeface="Cabin"/>
            </a:endParaRPr>
          </a:p>
        </p:txBody>
      </p:sp>
      <p:sp>
        <p:nvSpPr>
          <p:cNvPr id="668" name="Google Shape;668;p27"/>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CONCLUSIÓN GRUPAL </a:t>
            </a:r>
            <a:r>
              <a:rPr lang="es-CL" sz="2400" b="0" i="0" u="none" strike="noStrike" cap="none">
                <a:solidFill>
                  <a:srgbClr val="FF7A7A"/>
                </a:solidFill>
                <a:latin typeface="Arvo"/>
                <a:ea typeface="Arvo"/>
                <a:cs typeface="Arvo"/>
                <a:sym typeface="Arvo"/>
              </a:rPr>
              <a:t>DE PROBLEMAS</a:t>
            </a:r>
            <a:endParaRPr sz="2400" b="0" i="0" u="none" strike="noStrike" cap="none">
              <a:solidFill>
                <a:srgbClr val="FF7A7A"/>
              </a:solidFill>
              <a:latin typeface="Arvo"/>
              <a:ea typeface="Arvo"/>
              <a:cs typeface="Arvo"/>
              <a:sym typeface="Arvo"/>
            </a:endParaRPr>
          </a:p>
        </p:txBody>
      </p:sp>
      <p:pic>
        <p:nvPicPr>
          <p:cNvPr id="669" name="Google Shape;669;p27" descr="Lista - Iconos gratis de interfaz"/>
          <p:cNvPicPr preferRelativeResize="0"/>
          <p:nvPr/>
        </p:nvPicPr>
        <p:blipFill rotWithShape="1">
          <a:blip r:embed="rId3">
            <a:alphaModFix/>
          </a:blip>
          <a:srcRect/>
          <a:stretch/>
        </p:blipFill>
        <p:spPr>
          <a:xfrm>
            <a:off x="2297791" y="3429002"/>
            <a:ext cx="2510435" cy="2510435"/>
          </a:xfrm>
          <a:prstGeom prst="rect">
            <a:avLst/>
          </a:prstGeom>
          <a:noFill/>
          <a:ln>
            <a:noFill/>
          </a:ln>
        </p:spPr>
      </p:pic>
      <p:pic>
        <p:nvPicPr>
          <p:cNvPr id="670" name="Google Shape;670;p27" descr="Problema - Iconos gratis de usuario"/>
          <p:cNvPicPr preferRelativeResize="0"/>
          <p:nvPr/>
        </p:nvPicPr>
        <p:blipFill rotWithShape="1">
          <a:blip r:embed="rId4">
            <a:alphaModFix/>
          </a:blip>
          <a:srcRect/>
          <a:stretch/>
        </p:blipFill>
        <p:spPr>
          <a:xfrm>
            <a:off x="5235775" y="3629938"/>
            <a:ext cx="2378098" cy="2378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8"/>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CONCLUSIÓN GRUPAL </a:t>
            </a:r>
            <a:r>
              <a:rPr lang="es-CL" sz="2400" b="0" i="0" u="none" strike="noStrike" cap="none">
                <a:solidFill>
                  <a:srgbClr val="FF7A7A"/>
                </a:solidFill>
                <a:latin typeface="Arvo"/>
                <a:ea typeface="Arvo"/>
                <a:cs typeface="Arvo"/>
                <a:sym typeface="Arvo"/>
              </a:rPr>
              <a:t>DE PROBLEMAS</a:t>
            </a:r>
            <a:endParaRPr sz="2400" b="0" i="0" u="none" strike="noStrike" cap="none">
              <a:solidFill>
                <a:srgbClr val="FF7A7A"/>
              </a:solidFill>
              <a:latin typeface="Arvo"/>
              <a:ea typeface="Arvo"/>
              <a:cs typeface="Arvo"/>
              <a:sym typeface="Arvo"/>
            </a:endParaRPr>
          </a:p>
        </p:txBody>
      </p:sp>
      <p:graphicFrame>
        <p:nvGraphicFramePr>
          <p:cNvPr id="676" name="Google Shape;676;p28"/>
          <p:cNvGraphicFramePr/>
          <p:nvPr/>
        </p:nvGraphicFramePr>
        <p:xfrm>
          <a:off x="1528781" y="1959468"/>
          <a:ext cx="6968700" cy="5483000"/>
        </p:xfrm>
        <a:graphic>
          <a:graphicData uri="http://schemas.openxmlformats.org/drawingml/2006/table">
            <a:tbl>
              <a:tblPr>
                <a:noFill/>
                <a:tableStyleId>{5EA42DA5-3147-4B8B-AAF1-B386E9E61D4F}</a:tableStyleId>
              </a:tblPr>
              <a:tblGrid>
                <a:gridCol w="351375">
                  <a:extLst>
                    <a:ext uri="{9D8B030D-6E8A-4147-A177-3AD203B41FA5}">
                      <a16:colId xmlns:a16="http://schemas.microsoft.com/office/drawing/2014/main" val="20000"/>
                    </a:ext>
                  </a:extLst>
                </a:gridCol>
                <a:gridCol w="2115750">
                  <a:extLst>
                    <a:ext uri="{9D8B030D-6E8A-4147-A177-3AD203B41FA5}">
                      <a16:colId xmlns:a16="http://schemas.microsoft.com/office/drawing/2014/main" val="20001"/>
                    </a:ext>
                  </a:extLst>
                </a:gridCol>
                <a:gridCol w="4501575">
                  <a:extLst>
                    <a:ext uri="{9D8B030D-6E8A-4147-A177-3AD203B41FA5}">
                      <a16:colId xmlns:a16="http://schemas.microsoft.com/office/drawing/2014/main" val="20002"/>
                    </a:ext>
                  </a:extLst>
                </a:gridCol>
              </a:tblGrid>
              <a:tr h="541500">
                <a:tc>
                  <a:txBody>
                    <a:bodyPr/>
                    <a:lstStyle/>
                    <a:p>
                      <a:pPr marL="0" marR="0" lvl="0" indent="0" algn="ctr" rtl="0">
                        <a:lnSpc>
                          <a:spcPct val="100000"/>
                        </a:lnSpc>
                        <a:spcBef>
                          <a:spcPts val="0"/>
                        </a:spcBef>
                        <a:spcAft>
                          <a:spcPts val="0"/>
                        </a:spcAft>
                        <a:buClr>
                          <a:srgbClr val="000000"/>
                        </a:buClr>
                        <a:buSzPts val="1100"/>
                        <a:buFont typeface="Arial"/>
                        <a:buNone/>
                      </a:pPr>
                      <a:r>
                        <a:rPr lang="es-CL" sz="1100" b="1" u="none" strike="noStrike" cap="none">
                          <a:latin typeface="Cabin"/>
                          <a:ea typeface="Cabin"/>
                          <a:cs typeface="Cabin"/>
                          <a:sym typeface="Cabin"/>
                        </a:rPr>
                        <a:t>Nº</a:t>
                      </a:r>
                      <a:endParaRPr sz="1100" b="1"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PROBLEMA </a:t>
                      </a:r>
                      <a:endParaRPr sz="1400" b="1"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¿POR QUÉ OCURRE?</a:t>
                      </a:r>
                      <a:endParaRPr sz="1400" b="1"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extLst>
                  <a:ext uri="{0D108BD9-81ED-4DB2-BD59-A6C34878D82A}">
                    <a16:rowId xmlns:a16="http://schemas.microsoft.com/office/drawing/2014/main" val="10000"/>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1</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1"/>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2</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2"/>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3</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3"/>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4</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4"/>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5</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5"/>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6</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6"/>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7</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7"/>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8</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8"/>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9</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09"/>
                  </a:ext>
                </a:extLst>
              </a:tr>
              <a:tr h="494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10</a:t>
                      </a:r>
                      <a:endParaRPr sz="1400" b="1"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75325" marR="75325" marT="103175" marB="10317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8909C">
                        <a:alpha val="27450"/>
                      </a:srgbClr>
                    </a:solidFill>
                  </a:tcPr>
                </a:tc>
                <a:extLst>
                  <a:ext uri="{0D108BD9-81ED-4DB2-BD59-A6C34878D82A}">
                    <a16:rowId xmlns:a16="http://schemas.microsoft.com/office/drawing/2014/main" val="10010"/>
                  </a:ext>
                </a:extLst>
              </a:tr>
            </a:tbl>
          </a:graphicData>
        </a:graphic>
      </p:graphicFrame>
      <p:sp>
        <p:nvSpPr>
          <p:cNvPr id="677" name="Google Shape;677;p28"/>
          <p:cNvSpPr txBox="1">
            <a:spLocks noGrp="1"/>
          </p:cNvSpPr>
          <p:nvPr>
            <p:ph type="title"/>
          </p:nvPr>
        </p:nvSpPr>
        <p:spPr>
          <a:xfrm>
            <a:off x="1474368" y="1200793"/>
            <a:ext cx="7023000" cy="34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bin"/>
              <a:buNone/>
            </a:pPr>
            <a:r>
              <a:rPr lang="es-CL" sz="1600">
                <a:solidFill>
                  <a:schemeClr val="dk1"/>
                </a:solidFill>
                <a:latin typeface="Cabin"/>
                <a:ea typeface="Cabin"/>
                <a:cs typeface="Cabin"/>
                <a:sym typeface="Cabin"/>
              </a:rPr>
              <a:t>En base a la información recopilada por cada uno de los integrantes del equipo, </a:t>
            </a:r>
            <a:r>
              <a:rPr lang="es-CL" sz="1600" b="1">
                <a:solidFill>
                  <a:schemeClr val="dk1"/>
                </a:solidFill>
                <a:latin typeface="Cabin"/>
                <a:ea typeface="Cabin"/>
                <a:cs typeface="Cabin"/>
                <a:sym typeface="Cabin"/>
              </a:rPr>
              <a:t>entre todos </a:t>
            </a:r>
            <a:r>
              <a:rPr lang="es-CL" sz="1600">
                <a:solidFill>
                  <a:schemeClr val="dk1"/>
                </a:solidFill>
                <a:latin typeface="Cabin"/>
                <a:ea typeface="Cabin"/>
                <a:cs typeface="Cabin"/>
                <a:sym typeface="Cabin"/>
              </a:rPr>
              <a:t>deben</a:t>
            </a:r>
            <a:r>
              <a:rPr lang="es-CL" sz="1600" b="1">
                <a:solidFill>
                  <a:schemeClr val="dk1"/>
                </a:solidFill>
                <a:latin typeface="Cabin"/>
                <a:ea typeface="Cabin"/>
                <a:cs typeface="Cabin"/>
                <a:sym typeface="Cabin"/>
              </a:rPr>
              <a:t> </a:t>
            </a:r>
            <a:r>
              <a:rPr lang="es-CL" sz="1600">
                <a:solidFill>
                  <a:schemeClr val="dk1"/>
                </a:solidFill>
                <a:latin typeface="Cabin"/>
                <a:ea typeface="Cabin"/>
                <a:cs typeface="Cabin"/>
                <a:sym typeface="Cabin"/>
              </a:rPr>
              <a:t>concluir cuáles son los problemas más relevantes o dificultades del objeto/producto.</a:t>
            </a: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Clr>
                <a:schemeClr val="dk1"/>
              </a:buClr>
              <a:buSzPts val="4400"/>
              <a:buFont typeface="Calibri"/>
              <a:buNone/>
            </a:pPr>
            <a:endParaRPr sz="1600">
              <a:solidFill>
                <a:schemeClr val="dk1"/>
              </a:solidFill>
              <a:latin typeface="Cabin"/>
              <a:ea typeface="Cabin"/>
              <a:cs typeface="Cabin"/>
              <a:sym typeface="Cab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0"/>
          <p:cNvSpPr txBox="1"/>
          <p:nvPr/>
        </p:nvSpPr>
        <p:spPr>
          <a:xfrm>
            <a:off x="1531932"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REFLEXIÓN </a:t>
            </a:r>
            <a:endParaRPr sz="2400" b="1" i="0" u="none" strike="noStrike" cap="none">
              <a:solidFill>
                <a:srgbClr val="000000"/>
              </a:solidFill>
              <a:latin typeface="Arvo"/>
              <a:ea typeface="Arvo"/>
              <a:cs typeface="Arvo"/>
              <a:sym typeface="Arvo"/>
            </a:endParaRPr>
          </a:p>
        </p:txBody>
      </p:sp>
      <p:sp>
        <p:nvSpPr>
          <p:cNvPr id="699" name="Google Shape;699;p30"/>
          <p:cNvSpPr txBox="1"/>
          <p:nvPr/>
        </p:nvSpPr>
        <p:spPr>
          <a:xfrm>
            <a:off x="1531932" y="2124074"/>
            <a:ext cx="6678000" cy="3632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En duplas aleatorias, entrevistar a un compañero sobre lo aprendido hoy en clases. </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Para ello, crea tus propias preguntas sobre la reflexión de la sesión de hoy. Recuerda considerar que la reflexión busca generar un aprendizaje de lo vivenciado en clases. </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Tres minutos de entrevista y luego cambian los roles. </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Luego, compartimos lo reflexionado en plenario de curso. </a:t>
            </a:r>
            <a:endParaRPr sz="2000" b="0" i="0" u="none" strike="noStrike" cap="none">
              <a:solidFill>
                <a:schemeClr val="dk1"/>
              </a:solidFill>
              <a:latin typeface="Cabin"/>
              <a:ea typeface="Cabin"/>
              <a:cs typeface="Cabin"/>
              <a:sym typeface="Cabin"/>
            </a:endParaRPr>
          </a:p>
        </p:txBody>
      </p:sp>
      <p:sp>
        <p:nvSpPr>
          <p:cNvPr id="700" name="Google Shape;700;p30"/>
          <p:cNvSpPr txBox="1"/>
          <p:nvPr/>
        </p:nvSpPr>
        <p:spPr>
          <a:xfrm>
            <a:off x="1531932" y="1343453"/>
            <a:ext cx="268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1" i="0" u="none" strike="noStrike" cap="none">
                <a:solidFill>
                  <a:schemeClr val="lt1"/>
                </a:solidFill>
                <a:highlight>
                  <a:srgbClr val="E75B66"/>
                </a:highlight>
                <a:latin typeface="Cabin"/>
                <a:ea typeface="Cabin"/>
                <a:cs typeface="Cabin"/>
                <a:sym typeface="Cabin"/>
              </a:rPr>
              <a:t>ENTREVISTA</a:t>
            </a:r>
            <a:endParaRPr sz="2400" b="1" i="0" u="none" strike="noStrike" cap="none">
              <a:solidFill>
                <a:schemeClr val="lt1"/>
              </a:solidFill>
              <a:highlight>
                <a:srgbClr val="E75B66"/>
              </a:highlight>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
          <p:cNvSpPr txBox="1"/>
          <p:nvPr/>
        </p:nvSpPr>
        <p:spPr>
          <a:xfrm>
            <a:off x="1396929" y="5292767"/>
            <a:ext cx="7302600" cy="661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800" b="1" i="0" u="none" strike="noStrike" cap="none">
                <a:solidFill>
                  <a:srgbClr val="000000"/>
                </a:solidFill>
                <a:latin typeface="Arvo"/>
                <a:ea typeface="Arvo"/>
                <a:cs typeface="Arvo"/>
                <a:sym typeface="Arvo"/>
              </a:rPr>
              <a:t>retroalimentación</a:t>
            </a:r>
            <a:endParaRPr sz="38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3800" b="0" i="0" u="none" strike="noStrike" cap="none">
                <a:solidFill>
                  <a:srgbClr val="000000"/>
                </a:solidFill>
                <a:latin typeface="Arvo"/>
                <a:ea typeface="Arvo"/>
                <a:cs typeface="Arvo"/>
                <a:sym typeface="Arvo"/>
              </a:rPr>
              <a:t>Evaluación 2</a:t>
            </a:r>
            <a:endParaRPr sz="38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p:txBody>
      </p:sp>
      <p:pic>
        <p:nvPicPr>
          <p:cNvPr id="454" name="Google Shape;454;p3"/>
          <p:cNvPicPr preferRelativeResize="0"/>
          <p:nvPr/>
        </p:nvPicPr>
        <p:blipFill rotWithShape="1">
          <a:blip r:embed="rId3">
            <a:alphaModFix/>
          </a:blip>
          <a:srcRect/>
          <a:stretch/>
        </p:blipFill>
        <p:spPr>
          <a:xfrm>
            <a:off x="3953158" y="2373919"/>
            <a:ext cx="1953872" cy="19538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698ca918e8_0_681"/>
          <p:cNvSpPr txBox="1"/>
          <p:nvPr/>
        </p:nvSpPr>
        <p:spPr>
          <a:xfrm>
            <a:off x="1365124" y="1405181"/>
            <a:ext cx="6927600" cy="1011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6000" b="1" i="0" u="none" strike="noStrike" cap="none">
                <a:solidFill>
                  <a:srgbClr val="E75B66"/>
                </a:solidFill>
                <a:latin typeface="Arvo"/>
                <a:ea typeface="Arvo"/>
                <a:cs typeface="Arvo"/>
                <a:sym typeface="Arvo"/>
              </a:rPr>
              <a:t>OBJETIVOS SESIÓN</a:t>
            </a:r>
            <a:endParaRPr sz="6000" b="1" i="0" u="none" strike="noStrike" cap="none">
              <a:solidFill>
                <a:srgbClr val="E75B66"/>
              </a:solidFill>
              <a:latin typeface="Arvo"/>
              <a:ea typeface="Arvo"/>
              <a:cs typeface="Arvo"/>
              <a:sym typeface="Arvo"/>
            </a:endParaRPr>
          </a:p>
        </p:txBody>
      </p:sp>
      <p:pic>
        <p:nvPicPr>
          <p:cNvPr id="737" name="Google Shape;737;g2698ca918e8_0_681"/>
          <p:cNvPicPr preferRelativeResize="0"/>
          <p:nvPr/>
        </p:nvPicPr>
        <p:blipFill rotWithShape="1">
          <a:blip r:embed="rId3">
            <a:alphaModFix/>
          </a:blip>
          <a:srcRect/>
          <a:stretch/>
        </p:blipFill>
        <p:spPr>
          <a:xfrm>
            <a:off x="6568300" y="3609850"/>
            <a:ext cx="2048250" cy="2096450"/>
          </a:xfrm>
          <a:prstGeom prst="rect">
            <a:avLst/>
          </a:prstGeom>
          <a:noFill/>
          <a:ln>
            <a:noFill/>
          </a:ln>
        </p:spPr>
      </p:pic>
      <p:sp>
        <p:nvSpPr>
          <p:cNvPr id="738" name="Google Shape;738;g2698ca918e8_0_681"/>
          <p:cNvSpPr txBox="1"/>
          <p:nvPr/>
        </p:nvSpPr>
        <p:spPr>
          <a:xfrm>
            <a:off x="1751458" y="3609859"/>
            <a:ext cx="4701600" cy="3385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E75B66"/>
                </a:highlight>
                <a:latin typeface="Cabin"/>
                <a:ea typeface="Cabin"/>
                <a:cs typeface="Cabin"/>
                <a:sym typeface="Cabin"/>
              </a:rPr>
              <a:t>Comprender y utilizar la técnica creativa SCAMPER </a:t>
            </a:r>
            <a:r>
              <a:rPr lang="es-CL" sz="2400" b="0" i="0" u="none" strike="noStrike" cap="none">
                <a:solidFill>
                  <a:schemeClr val="dk1"/>
                </a:solidFill>
                <a:latin typeface="Cabin"/>
                <a:ea typeface="Cabin"/>
                <a:cs typeface="Cabin"/>
                <a:sym typeface="Cabin"/>
              </a:rPr>
              <a:t>para llegar a propuestas de mejoras del producto, servicio o proceso seleccionado.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2400" b="0" i="0" u="none" strike="noStrike" cap="none">
              <a:solidFill>
                <a:schemeClr val="dk1"/>
              </a:solidFill>
              <a:latin typeface="Cabin"/>
              <a:ea typeface="Cabin"/>
              <a:cs typeface="Cabin"/>
              <a:sym typeface="Cabin"/>
            </a:endParaRPr>
          </a:p>
          <a:p>
            <a:pPr marL="685800" marR="0" lvl="0" indent="-368300" algn="ctr" rtl="0">
              <a:spcBef>
                <a:spcPts val="0"/>
              </a:spcBef>
              <a:spcAft>
                <a:spcPts val="0"/>
              </a:spcAft>
              <a:buNone/>
            </a:pPr>
            <a:endParaRPr sz="5000" b="0" i="1" u="none" strike="noStrike" cap="none">
              <a:solidFill>
                <a:schemeClr val="dk1"/>
              </a:solidFill>
              <a:latin typeface="Cabin"/>
              <a:ea typeface="Cabin"/>
              <a:cs typeface="Cabin"/>
              <a:sym typeface="Cab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698ca918e8_0_687"/>
          <p:cNvSpPr txBox="1"/>
          <p:nvPr/>
        </p:nvSpPr>
        <p:spPr>
          <a:xfrm>
            <a:off x="1576053" y="367412"/>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¡DESPIERTA TU CREATIVIDAD!</a:t>
            </a:r>
            <a:endParaRPr sz="2400" b="1" i="0" u="none" strike="noStrike" cap="none">
              <a:solidFill>
                <a:srgbClr val="576C77"/>
              </a:solidFill>
              <a:latin typeface="Arvo"/>
              <a:ea typeface="Arvo"/>
              <a:cs typeface="Arvo"/>
              <a:sym typeface="Arvo"/>
            </a:endParaRPr>
          </a:p>
        </p:txBody>
      </p:sp>
      <p:sp>
        <p:nvSpPr>
          <p:cNvPr id="744" name="Google Shape;744;g2698ca918e8_0_687"/>
          <p:cNvSpPr txBox="1"/>
          <p:nvPr/>
        </p:nvSpPr>
        <p:spPr>
          <a:xfrm>
            <a:off x="1576053" y="1664003"/>
            <a:ext cx="6891900" cy="4340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Recordemos que una de las habilidades que podemos practicar para desarrollar nuestra creatividad es el </a:t>
            </a:r>
            <a:r>
              <a:rPr lang="es-CL" sz="2400" b="1" i="0" u="none" strike="noStrike" cap="none">
                <a:solidFill>
                  <a:schemeClr val="lt1"/>
                </a:solidFill>
                <a:highlight>
                  <a:srgbClr val="E75B66"/>
                </a:highlight>
                <a:latin typeface="Cabin"/>
                <a:ea typeface="Cabin"/>
                <a:cs typeface="Cabin"/>
                <a:sym typeface="Cabin"/>
              </a:rPr>
              <a:t>CUESTIONAR.</a:t>
            </a:r>
            <a:r>
              <a:rPr lang="es-CL" sz="2400" b="0" i="0" u="none" strike="noStrike" cap="none">
                <a:solidFill>
                  <a:srgbClr val="000000"/>
                </a:solidFill>
                <a:latin typeface="Arial"/>
                <a:ea typeface="Arial"/>
                <a:cs typeface="Arial"/>
                <a:sym typeface="Arial"/>
              </a:rPr>
              <a:t> </a:t>
            </a:r>
            <a:endParaRPr sz="2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Los innovadores hacen cientos de preguntas para entender mejor qué es una cosa y qué podría ser. Las preguntas tienen el potencial de cuestionar el uso de las cosas y el statu quo, y con eso se abre un mundo de posibilidades. </a:t>
            </a:r>
            <a:endParaRPr sz="2400" b="0" i="0" u="none" strike="noStrike" cap="none">
              <a:solidFill>
                <a:schemeClr val="dk1"/>
              </a:solidFill>
              <a:latin typeface="Cabin"/>
              <a:ea typeface="Cabin"/>
              <a:cs typeface="Cabin"/>
              <a:sym typeface="Cabin"/>
            </a:endParaRPr>
          </a:p>
        </p:txBody>
      </p:sp>
      <p:sp>
        <p:nvSpPr>
          <p:cNvPr id="745" name="Google Shape;745;g2698ca918e8_0_687"/>
          <p:cNvSpPr txBox="1"/>
          <p:nvPr/>
        </p:nvSpPr>
        <p:spPr>
          <a:xfrm>
            <a:off x="2170544" y="6075998"/>
            <a:ext cx="5703000" cy="12006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400" b="1" i="0" u="none" strike="noStrike" cap="none">
                <a:solidFill>
                  <a:schemeClr val="lt1"/>
                </a:solidFill>
                <a:highlight>
                  <a:srgbClr val="E75B66"/>
                </a:highlight>
                <a:latin typeface="Cabin"/>
                <a:ea typeface="Cabin"/>
                <a:cs typeface="Cabin"/>
                <a:sym typeface="Cabin"/>
              </a:rPr>
              <a:t>¿Qué preguntas podemos hacer cuando queremos cuestionar el uso de algún producto o servicio? </a:t>
            </a:r>
            <a:endParaRPr sz="2400" b="1" i="0" u="none" strike="noStrike" cap="none">
              <a:solidFill>
                <a:schemeClr val="lt1"/>
              </a:solidFill>
              <a:highlight>
                <a:srgbClr val="E75B66"/>
              </a:highlight>
              <a:latin typeface="Cabin"/>
              <a:ea typeface="Cabin"/>
              <a:cs typeface="Cabin"/>
              <a:sym typeface="Cab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g2698ca918e8_0_693"/>
          <p:cNvSpPr txBox="1"/>
          <p:nvPr/>
        </p:nvSpPr>
        <p:spPr>
          <a:xfrm>
            <a:off x="1401717" y="1349744"/>
            <a:ext cx="7139400" cy="16608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Para mejorar algo existente podemos utilizar la técnica </a:t>
            </a:r>
            <a:r>
              <a:rPr lang="es-CL" sz="2400" b="1" i="0" u="none" strike="noStrike" cap="none">
                <a:solidFill>
                  <a:schemeClr val="lt1"/>
                </a:solidFill>
                <a:highlight>
                  <a:srgbClr val="E75B66"/>
                </a:highlight>
                <a:latin typeface="Cabin"/>
                <a:ea typeface="Cabin"/>
                <a:cs typeface="Cabin"/>
                <a:sym typeface="Cabin"/>
              </a:rPr>
              <a:t>SCAMPER</a:t>
            </a:r>
            <a:endParaRPr sz="2400" b="1" i="0" u="none" strike="noStrike" cap="none">
              <a:solidFill>
                <a:schemeClr val="lt1"/>
              </a:solidFill>
              <a:highlight>
                <a:srgbClr val="E75B66"/>
              </a:highlight>
              <a:latin typeface="Cabin"/>
              <a:ea typeface="Cabin"/>
              <a:cs typeface="Cabin"/>
              <a:sym typeface="Cabin"/>
            </a:endParaRPr>
          </a:p>
        </p:txBody>
      </p:sp>
      <p:pic>
        <p:nvPicPr>
          <p:cNvPr id="751" name="Google Shape;751;g2698ca918e8_0_693" descr="Imagen relacionada"/>
          <p:cNvPicPr preferRelativeResize="0"/>
          <p:nvPr/>
        </p:nvPicPr>
        <p:blipFill rotWithShape="1">
          <a:blip r:embed="rId3">
            <a:alphaModFix/>
          </a:blip>
          <a:srcRect/>
          <a:stretch/>
        </p:blipFill>
        <p:spPr>
          <a:xfrm>
            <a:off x="5693386" y="2667143"/>
            <a:ext cx="3095114" cy="2997546"/>
          </a:xfrm>
          <a:prstGeom prst="rect">
            <a:avLst/>
          </a:prstGeom>
          <a:noFill/>
          <a:ln>
            <a:noFill/>
          </a:ln>
        </p:spPr>
      </p:pic>
      <p:sp>
        <p:nvSpPr>
          <p:cNvPr id="752" name="Google Shape;752;g2698ca918e8_0_693"/>
          <p:cNvSpPr txBox="1"/>
          <p:nvPr/>
        </p:nvSpPr>
        <p:spPr>
          <a:xfrm>
            <a:off x="1346697" y="278150"/>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TÉCNICA CREATIVA</a:t>
            </a:r>
            <a:endParaRPr sz="2400" b="1" i="0" u="none" strike="noStrike" cap="none">
              <a:solidFill>
                <a:srgbClr val="576C77"/>
              </a:solidFill>
              <a:latin typeface="Arvo"/>
              <a:ea typeface="Arvo"/>
              <a:cs typeface="Arvo"/>
              <a:sym typeface="Arvo"/>
            </a:endParaRPr>
          </a:p>
        </p:txBody>
      </p:sp>
      <p:sp>
        <p:nvSpPr>
          <p:cNvPr id="753" name="Google Shape;753;g2698ca918e8_0_693"/>
          <p:cNvSpPr/>
          <p:nvPr/>
        </p:nvSpPr>
        <p:spPr>
          <a:xfrm>
            <a:off x="1441057" y="2667142"/>
            <a:ext cx="3873600" cy="43248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CL" sz="1800" b="0" i="0" u="none" strike="noStrike" cap="none">
                <a:solidFill>
                  <a:schemeClr val="dk1"/>
                </a:solidFill>
                <a:latin typeface="Cabin"/>
                <a:ea typeface="Cabin"/>
                <a:cs typeface="Cabin"/>
                <a:sym typeface="Cabin"/>
              </a:rPr>
              <a:t>Es una técnica que se basa en </a:t>
            </a:r>
            <a:r>
              <a:rPr lang="es-CL" sz="1800" b="1" i="0" u="none" strike="noStrike" cap="none">
                <a:solidFill>
                  <a:schemeClr val="lt1"/>
                </a:solidFill>
                <a:highlight>
                  <a:srgbClr val="E75B66"/>
                </a:highlight>
                <a:latin typeface="Cabin"/>
                <a:ea typeface="Cabin"/>
                <a:cs typeface="Cabin"/>
                <a:sym typeface="Cabin"/>
              </a:rPr>
              <a:t>hacer preguntas en torno a un producto, servicio o proceso existente</a:t>
            </a:r>
            <a:r>
              <a:rPr lang="es-CL" sz="1800" b="0" i="0" u="none" strike="noStrike" cap="none">
                <a:solidFill>
                  <a:schemeClr val="dk1"/>
                </a:solidFill>
                <a:latin typeface="Cabin"/>
                <a:ea typeface="Cabin"/>
                <a:cs typeface="Cabin"/>
                <a:sym typeface="Cabin"/>
              </a:rPr>
              <a:t> a las que damos respuesta de la forma más creativa posible. Las preguntas giran en torno a 7 conceptos, los cuales conforman las siglas de SCAMPER: </a:t>
            </a:r>
            <a:r>
              <a:rPr lang="es-CL" sz="1800" b="0" i="0" u="none" strike="noStrike" cap="none">
                <a:solidFill>
                  <a:schemeClr val="lt1"/>
                </a:solidFill>
                <a:highlight>
                  <a:srgbClr val="E75B66"/>
                </a:highlight>
                <a:latin typeface="Cabin"/>
                <a:ea typeface="Cabin"/>
                <a:cs typeface="Cabin"/>
                <a:sym typeface="Cabin"/>
              </a:rPr>
              <a:t>Sustituir, Combinar, Adaptar, Modificar, Ponerlo en uso, Eliminar y Reordenar.   </a:t>
            </a:r>
            <a:endParaRPr sz="1800" b="0" i="0" u="none" strike="noStrike" cap="none">
              <a:solidFill>
                <a:schemeClr val="lt1"/>
              </a:solidFill>
              <a:highlight>
                <a:srgbClr val="E75B66"/>
              </a:highlight>
              <a:latin typeface="Cabin"/>
              <a:ea typeface="Cabin"/>
              <a:cs typeface="Cabin"/>
              <a:sym typeface="Cabi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2698ca918e8_0_700"/>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TECNICA CREATIVA SCAMPER</a:t>
            </a:r>
            <a:endParaRPr sz="2400" b="1" i="0" u="none" strike="noStrike" cap="none">
              <a:solidFill>
                <a:srgbClr val="FF7A7A"/>
              </a:solidFill>
              <a:latin typeface="Arvo"/>
              <a:ea typeface="Arvo"/>
              <a:cs typeface="Arvo"/>
              <a:sym typeface="Arvo"/>
            </a:endParaRPr>
          </a:p>
        </p:txBody>
      </p:sp>
      <p:grpSp>
        <p:nvGrpSpPr>
          <p:cNvPr id="759" name="Google Shape;759;g2698ca918e8_0_700"/>
          <p:cNvGrpSpPr/>
          <p:nvPr/>
        </p:nvGrpSpPr>
        <p:grpSpPr>
          <a:xfrm>
            <a:off x="1503549" y="1891691"/>
            <a:ext cx="473847" cy="4970268"/>
            <a:chOff x="341596" y="1800000"/>
            <a:chExt cx="624304" cy="4780023"/>
          </a:xfrm>
        </p:grpSpPr>
        <p:sp>
          <p:nvSpPr>
            <p:cNvPr id="760" name="Google Shape;760;g2698ca918e8_0_700"/>
            <p:cNvSpPr/>
            <p:nvPr/>
          </p:nvSpPr>
          <p:spPr>
            <a:xfrm>
              <a:off x="341600" y="2488510"/>
              <a:ext cx="624300" cy="6240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1" name="Google Shape;761;g2698ca918e8_0_700"/>
            <p:cNvSpPr/>
            <p:nvPr/>
          </p:nvSpPr>
          <p:spPr>
            <a:xfrm>
              <a:off x="341600" y="3177011"/>
              <a:ext cx="624300" cy="624000"/>
            </a:xfrm>
            <a:prstGeom prst="ellipse">
              <a:avLst/>
            </a:prstGeom>
            <a:solidFill>
              <a:srgbClr val="EF863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2" name="Google Shape;762;g2698ca918e8_0_700"/>
            <p:cNvSpPr/>
            <p:nvPr/>
          </p:nvSpPr>
          <p:spPr>
            <a:xfrm>
              <a:off x="341600" y="3865528"/>
              <a:ext cx="624300" cy="624000"/>
            </a:xfrm>
            <a:prstGeom prst="ellipse">
              <a:avLst/>
            </a:prstGeom>
            <a:solidFill>
              <a:srgbClr val="50B1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3" name="Google Shape;763;g2698ca918e8_0_700"/>
            <p:cNvSpPr/>
            <p:nvPr/>
          </p:nvSpPr>
          <p:spPr>
            <a:xfrm>
              <a:off x="341600" y="4554031"/>
              <a:ext cx="624300" cy="624000"/>
            </a:xfrm>
            <a:prstGeom prst="ellipse">
              <a:avLst/>
            </a:prstGeom>
            <a:solidFill>
              <a:srgbClr val="F8C045"/>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g2698ca918e8_0_700"/>
            <p:cNvSpPr/>
            <p:nvPr/>
          </p:nvSpPr>
          <p:spPr>
            <a:xfrm>
              <a:off x="341600" y="5242557"/>
              <a:ext cx="624300" cy="624000"/>
            </a:xfrm>
            <a:prstGeom prst="ellipse">
              <a:avLst/>
            </a:prstGeom>
            <a:solidFill>
              <a:srgbClr val="7C2A6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5" name="Google Shape;765;g2698ca918e8_0_700"/>
            <p:cNvSpPr/>
            <p:nvPr/>
          </p:nvSpPr>
          <p:spPr>
            <a:xfrm>
              <a:off x="341600" y="5931061"/>
              <a:ext cx="624300" cy="624000"/>
            </a:xfrm>
            <a:prstGeom prst="ellipse">
              <a:avLst/>
            </a:prstGeom>
            <a:solidFill>
              <a:srgbClr val="2070C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6" name="Google Shape;766;g2698ca918e8_0_700"/>
            <p:cNvSpPr/>
            <p:nvPr/>
          </p:nvSpPr>
          <p:spPr>
            <a:xfrm>
              <a:off x="341600" y="1800000"/>
              <a:ext cx="624300" cy="624000"/>
            </a:xfrm>
            <a:prstGeom prst="ellipse">
              <a:avLst/>
            </a:prstGeom>
            <a:solidFill>
              <a:srgbClr val="00B0F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7" name="Google Shape;767;g2698ca918e8_0_700"/>
            <p:cNvSpPr txBox="1"/>
            <p:nvPr/>
          </p:nvSpPr>
          <p:spPr>
            <a:xfrm>
              <a:off x="428260" y="1800002"/>
              <a:ext cx="4509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S</a:t>
              </a:r>
              <a:endParaRPr sz="3100" b="0" i="0" u="none" strike="noStrike" cap="none">
                <a:solidFill>
                  <a:schemeClr val="lt1"/>
                </a:solidFill>
                <a:latin typeface="Arvo"/>
                <a:ea typeface="Arvo"/>
                <a:cs typeface="Arvo"/>
                <a:sym typeface="Arvo"/>
              </a:endParaRPr>
            </a:p>
          </p:txBody>
        </p:sp>
        <p:sp>
          <p:nvSpPr>
            <p:cNvPr id="768" name="Google Shape;768;g2698ca918e8_0_700"/>
            <p:cNvSpPr txBox="1"/>
            <p:nvPr/>
          </p:nvSpPr>
          <p:spPr>
            <a:xfrm>
              <a:off x="341600" y="2500875"/>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C</a:t>
              </a:r>
              <a:endParaRPr sz="3100" b="0" i="0" u="none" strike="noStrike" cap="none">
                <a:solidFill>
                  <a:schemeClr val="lt1"/>
                </a:solidFill>
                <a:latin typeface="Arvo"/>
                <a:ea typeface="Arvo"/>
                <a:cs typeface="Arvo"/>
                <a:sym typeface="Arvo"/>
              </a:endParaRPr>
            </a:p>
          </p:txBody>
        </p:sp>
        <p:sp>
          <p:nvSpPr>
            <p:cNvPr id="769" name="Google Shape;769;g2698ca918e8_0_700"/>
            <p:cNvSpPr txBox="1"/>
            <p:nvPr/>
          </p:nvSpPr>
          <p:spPr>
            <a:xfrm>
              <a:off x="341600" y="31832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A</a:t>
              </a:r>
              <a:endParaRPr sz="3100" b="0" i="0" u="none" strike="noStrike" cap="none">
                <a:solidFill>
                  <a:schemeClr val="lt1"/>
                </a:solidFill>
                <a:latin typeface="Arvo"/>
                <a:ea typeface="Arvo"/>
                <a:cs typeface="Arvo"/>
                <a:sym typeface="Arvo"/>
              </a:endParaRPr>
            </a:p>
          </p:txBody>
        </p:sp>
        <p:sp>
          <p:nvSpPr>
            <p:cNvPr id="770" name="Google Shape;770;g2698ca918e8_0_700"/>
            <p:cNvSpPr txBox="1"/>
            <p:nvPr/>
          </p:nvSpPr>
          <p:spPr>
            <a:xfrm>
              <a:off x="341596" y="38686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M</a:t>
              </a:r>
              <a:endParaRPr sz="3100" b="0" i="0" u="none" strike="noStrike" cap="none">
                <a:solidFill>
                  <a:schemeClr val="lt1"/>
                </a:solidFill>
                <a:latin typeface="Arvo"/>
                <a:ea typeface="Arvo"/>
                <a:cs typeface="Arvo"/>
                <a:sym typeface="Arvo"/>
              </a:endParaRPr>
            </a:p>
          </p:txBody>
        </p:sp>
        <p:sp>
          <p:nvSpPr>
            <p:cNvPr id="771" name="Google Shape;771;g2698ca918e8_0_700"/>
            <p:cNvSpPr txBox="1"/>
            <p:nvPr/>
          </p:nvSpPr>
          <p:spPr>
            <a:xfrm>
              <a:off x="341600" y="45664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P</a:t>
              </a:r>
              <a:endParaRPr sz="3100" b="0" i="0" u="none" strike="noStrike" cap="none">
                <a:solidFill>
                  <a:schemeClr val="lt1"/>
                </a:solidFill>
                <a:latin typeface="Arvo"/>
                <a:ea typeface="Arvo"/>
                <a:cs typeface="Arvo"/>
                <a:sym typeface="Arvo"/>
              </a:endParaRPr>
            </a:p>
          </p:txBody>
        </p:sp>
        <p:sp>
          <p:nvSpPr>
            <p:cNvPr id="772" name="Google Shape;772;g2698ca918e8_0_700"/>
            <p:cNvSpPr txBox="1"/>
            <p:nvPr/>
          </p:nvSpPr>
          <p:spPr>
            <a:xfrm>
              <a:off x="406527" y="5254912"/>
              <a:ext cx="4944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E</a:t>
              </a:r>
              <a:endParaRPr sz="3100" b="0" i="0" u="none" strike="noStrike" cap="none">
                <a:solidFill>
                  <a:schemeClr val="lt1"/>
                </a:solidFill>
                <a:latin typeface="Arvo"/>
                <a:ea typeface="Arvo"/>
                <a:cs typeface="Arvo"/>
                <a:sym typeface="Arvo"/>
              </a:endParaRPr>
            </a:p>
          </p:txBody>
        </p:sp>
        <p:sp>
          <p:nvSpPr>
            <p:cNvPr id="773" name="Google Shape;773;g2698ca918e8_0_700"/>
            <p:cNvSpPr txBox="1"/>
            <p:nvPr/>
          </p:nvSpPr>
          <p:spPr>
            <a:xfrm>
              <a:off x="406527" y="5943423"/>
              <a:ext cx="4944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chemeClr val="lt1"/>
                  </a:solidFill>
                  <a:latin typeface="Arvo"/>
                  <a:ea typeface="Arvo"/>
                  <a:cs typeface="Arvo"/>
                  <a:sym typeface="Arvo"/>
                </a:rPr>
                <a:t>R</a:t>
              </a:r>
              <a:endParaRPr sz="3100" b="0" i="0" u="none" strike="noStrike" cap="none">
                <a:solidFill>
                  <a:schemeClr val="lt1"/>
                </a:solidFill>
                <a:latin typeface="Arvo"/>
                <a:ea typeface="Arvo"/>
                <a:cs typeface="Arvo"/>
                <a:sym typeface="Arvo"/>
              </a:endParaRPr>
            </a:p>
          </p:txBody>
        </p:sp>
      </p:grpSp>
      <p:graphicFrame>
        <p:nvGraphicFramePr>
          <p:cNvPr id="774" name="Google Shape;774;g2698ca918e8_0_700"/>
          <p:cNvGraphicFramePr/>
          <p:nvPr/>
        </p:nvGraphicFramePr>
        <p:xfrm>
          <a:off x="2039487" y="1879526"/>
          <a:ext cx="6500975" cy="5038165"/>
        </p:xfrm>
        <a:graphic>
          <a:graphicData uri="http://schemas.openxmlformats.org/drawingml/2006/table">
            <a:tbl>
              <a:tblPr>
                <a:noFill/>
                <a:tableStyleId>{5EA42DA5-3147-4B8B-AAF1-B386E9E61D4F}</a:tableStyleId>
              </a:tblPr>
              <a:tblGrid>
                <a:gridCol w="1464500">
                  <a:extLst>
                    <a:ext uri="{9D8B030D-6E8A-4147-A177-3AD203B41FA5}">
                      <a16:colId xmlns:a16="http://schemas.microsoft.com/office/drawing/2014/main" val="20000"/>
                    </a:ext>
                  </a:extLst>
                </a:gridCol>
                <a:gridCol w="5036475">
                  <a:extLst>
                    <a:ext uri="{9D8B030D-6E8A-4147-A177-3AD203B41FA5}">
                      <a16:colId xmlns:a16="http://schemas.microsoft.com/office/drawing/2014/main" val="20001"/>
                    </a:ext>
                  </a:extLst>
                </a:gridCol>
              </a:tblGrid>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SUSTITUIR</a:t>
                      </a:r>
                      <a:endParaRPr sz="1600" b="1" u="none" strike="noStrike" cap="none">
                        <a:solidFill>
                          <a:schemeClr val="lt1"/>
                        </a:solidFill>
                        <a:latin typeface="Cabin"/>
                        <a:ea typeface="Cabin"/>
                        <a:cs typeface="Cabin"/>
                        <a:sym typeface="Cabin"/>
                      </a:endParaRPr>
                    </a:p>
                  </a:txBody>
                  <a:tcPr marL="29650" marR="29650" marT="0" marB="0" anchor="ctr">
                    <a:solidFill>
                      <a:srgbClr val="00B0F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podemos sustituir para bajar costos? ¿Para mejorar alguna funcionalidad? </a:t>
                      </a:r>
                      <a:endParaRPr sz="160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pasa si sustituimos una parte del producto? </a:t>
                      </a:r>
                      <a:endParaRPr sz="1600" u="none" strike="noStrike" cap="none">
                        <a:solidFill>
                          <a:schemeClr val="lt1"/>
                        </a:solidFill>
                        <a:latin typeface="Cabin"/>
                        <a:ea typeface="Cabin"/>
                        <a:cs typeface="Cabin"/>
                        <a:sym typeface="Cabin"/>
                      </a:endParaRPr>
                    </a:p>
                  </a:txBody>
                  <a:tcPr marL="29650" marR="29650" marT="0" marB="0" anchor="ctr">
                    <a:solidFill>
                      <a:srgbClr val="00B0F0"/>
                    </a:solidFill>
                  </a:tcPr>
                </a:tc>
                <a:extLst>
                  <a:ext uri="{0D108BD9-81ED-4DB2-BD59-A6C34878D82A}">
                    <a16:rowId xmlns:a16="http://schemas.microsoft.com/office/drawing/2014/main" val="10000"/>
                  </a:ext>
                </a:extLst>
              </a:tr>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COMBINAR</a:t>
                      </a:r>
                      <a:endParaRPr sz="1600" b="1" u="none" strike="noStrike" cap="none">
                        <a:solidFill>
                          <a:schemeClr val="lt1"/>
                        </a:solidFill>
                        <a:latin typeface="Cabin"/>
                        <a:ea typeface="Cabin"/>
                        <a:cs typeface="Cabin"/>
                        <a:sym typeface="Cabin"/>
                      </a:endParaRPr>
                    </a:p>
                  </a:txBody>
                  <a:tcPr marL="29650" marR="29650" marT="0" marB="0" anchor="ctr">
                    <a:solidFill>
                      <a:srgbClr val="FF000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diferentes piezas del producto se pueden combinar? ¿Con cuál otro producto podemos combinar?</a:t>
                      </a:r>
                      <a:endParaRPr sz="1600" u="none" strike="noStrike" cap="none">
                        <a:solidFill>
                          <a:schemeClr val="lt1"/>
                        </a:solidFill>
                        <a:latin typeface="Cabin"/>
                        <a:ea typeface="Cabin"/>
                        <a:cs typeface="Cabin"/>
                        <a:sym typeface="Cabin"/>
                      </a:endParaRPr>
                    </a:p>
                  </a:txBody>
                  <a:tcPr marL="29650" marR="29650" marT="0" marB="0" anchor="ctr">
                    <a:solidFill>
                      <a:srgbClr val="FF0000"/>
                    </a:solidFill>
                  </a:tcPr>
                </a:tc>
                <a:extLst>
                  <a:ext uri="{0D108BD9-81ED-4DB2-BD59-A6C34878D82A}">
                    <a16:rowId xmlns:a16="http://schemas.microsoft.com/office/drawing/2014/main" val="10001"/>
                  </a:ext>
                </a:extLst>
              </a:tr>
              <a:tr h="73562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ADAPTAR</a:t>
                      </a:r>
                      <a:endParaRPr sz="1600" b="1" u="none" strike="noStrike" cap="none">
                        <a:solidFill>
                          <a:schemeClr val="lt1"/>
                        </a:solidFill>
                        <a:latin typeface="Cabin"/>
                        <a:ea typeface="Cabin"/>
                        <a:cs typeface="Cabin"/>
                        <a:sym typeface="Cabin"/>
                      </a:endParaRPr>
                    </a:p>
                  </a:txBody>
                  <a:tcPr marL="29650" marR="29650" marT="0" marB="0" anchor="ctr">
                    <a:solidFill>
                      <a:srgbClr val="EF863A"/>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¿Cómo podemos adaptar este producto para usarlo en otro lado?  </a:t>
                      </a:r>
                      <a:endParaRPr sz="160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pasaría si adaptamos el producto para otra función?</a:t>
                      </a:r>
                      <a:endParaRPr sz="1600" u="none" strike="noStrike" cap="none">
                        <a:solidFill>
                          <a:schemeClr val="lt1"/>
                        </a:solidFill>
                        <a:latin typeface="Cabin"/>
                        <a:ea typeface="Cabin"/>
                        <a:cs typeface="Cabin"/>
                        <a:sym typeface="Cabin"/>
                      </a:endParaRPr>
                    </a:p>
                  </a:txBody>
                  <a:tcPr marL="29650" marR="29650" marT="0" marB="0" anchor="ctr">
                    <a:solidFill>
                      <a:srgbClr val="EF863A"/>
                    </a:solidFill>
                  </a:tcPr>
                </a:tc>
                <a:extLst>
                  <a:ext uri="{0D108BD9-81ED-4DB2-BD59-A6C34878D82A}">
                    <a16:rowId xmlns:a16="http://schemas.microsoft.com/office/drawing/2014/main" val="10002"/>
                  </a:ext>
                </a:extLst>
              </a:tr>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MODIFICAR</a:t>
                      </a:r>
                      <a:endParaRPr sz="1600" b="1" u="none" strike="noStrike" cap="none">
                        <a:solidFill>
                          <a:schemeClr val="lt1"/>
                        </a:solidFill>
                        <a:latin typeface="Cabin"/>
                        <a:ea typeface="Cabin"/>
                        <a:cs typeface="Cabin"/>
                        <a:sym typeface="Cabin"/>
                      </a:endParaRPr>
                    </a:p>
                  </a:txBody>
                  <a:tcPr marL="29650" marR="29650" marT="0" marB="0" anchor="ctr">
                    <a:solidFill>
                      <a:srgbClr val="50B152"/>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pasaría si se modifica el envoltorio, tamaño o forma del producto?</a:t>
                      </a:r>
                      <a:endParaRPr sz="1600" u="none" strike="noStrike" cap="none">
                        <a:solidFill>
                          <a:schemeClr val="lt1"/>
                        </a:solidFill>
                        <a:latin typeface="Cabin"/>
                        <a:ea typeface="Cabin"/>
                        <a:cs typeface="Cabin"/>
                        <a:sym typeface="Cabin"/>
                      </a:endParaRPr>
                    </a:p>
                  </a:txBody>
                  <a:tcPr marL="29650" marR="29650" marT="0" marB="0" anchor="ctr">
                    <a:solidFill>
                      <a:srgbClr val="50B152"/>
                    </a:solidFill>
                  </a:tcPr>
                </a:tc>
                <a:extLst>
                  <a:ext uri="{0D108BD9-81ED-4DB2-BD59-A6C34878D82A}">
                    <a16:rowId xmlns:a16="http://schemas.microsoft.com/office/drawing/2014/main" val="10003"/>
                  </a:ext>
                </a:extLst>
              </a:tr>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PROPONER OTRO USO</a:t>
                      </a:r>
                      <a:endParaRPr sz="1600" b="1" u="none" strike="noStrike" cap="none">
                        <a:solidFill>
                          <a:schemeClr val="lt1"/>
                        </a:solidFill>
                        <a:latin typeface="Cabin"/>
                        <a:ea typeface="Cabin"/>
                        <a:cs typeface="Cabin"/>
                        <a:sym typeface="Cabin"/>
                      </a:endParaRPr>
                    </a:p>
                  </a:txBody>
                  <a:tcPr marL="29650" marR="29650" marT="0" marB="0" anchor="ctr">
                    <a:solidFill>
                      <a:srgbClr val="F8C045"/>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¿En qué otros contextos se podría usar?</a:t>
                      </a:r>
                      <a:endParaRPr sz="160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otro tipo de personas pueden usarlo? diferentes para las que fue diseñado</a:t>
                      </a:r>
                      <a:endParaRPr sz="1600" u="none" strike="noStrike" cap="none">
                        <a:solidFill>
                          <a:schemeClr val="lt1"/>
                        </a:solidFill>
                        <a:latin typeface="Cabin"/>
                        <a:ea typeface="Cabin"/>
                        <a:cs typeface="Cabin"/>
                        <a:sym typeface="Cabin"/>
                      </a:endParaRPr>
                    </a:p>
                  </a:txBody>
                  <a:tcPr marL="29650" marR="29650" marT="0" marB="0" anchor="ctr">
                    <a:solidFill>
                      <a:srgbClr val="F8C045"/>
                    </a:solidFill>
                  </a:tcPr>
                </a:tc>
                <a:extLst>
                  <a:ext uri="{0D108BD9-81ED-4DB2-BD59-A6C34878D82A}">
                    <a16:rowId xmlns:a16="http://schemas.microsoft.com/office/drawing/2014/main" val="10004"/>
                  </a:ext>
                </a:extLst>
              </a:tr>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ELIMINAR</a:t>
                      </a:r>
                      <a:endParaRPr sz="1600" b="1" u="none" strike="noStrike" cap="none">
                        <a:solidFill>
                          <a:schemeClr val="lt1"/>
                        </a:solidFill>
                        <a:latin typeface="Cabin"/>
                        <a:ea typeface="Cabin"/>
                        <a:cs typeface="Cabin"/>
                        <a:sym typeface="Cabin"/>
                      </a:endParaRPr>
                    </a:p>
                  </a:txBody>
                  <a:tcPr marL="29650" marR="29650" marT="0" marB="0" anchor="ctr">
                    <a:solidFill>
                      <a:srgbClr val="7C2A6C"/>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s-CL" sz="1600" u="none" strike="noStrike" cap="none">
                          <a:solidFill>
                            <a:schemeClr val="lt1"/>
                          </a:solidFill>
                          <a:latin typeface="Cabin"/>
                          <a:ea typeface="Cabin"/>
                          <a:cs typeface="Cabin"/>
                          <a:sym typeface="Cabin"/>
                        </a:rPr>
                        <a:t>¿Qué se puede eliminar para simplificar el producto? </a:t>
                      </a:r>
                      <a:endParaRPr sz="160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600" u="none" strike="noStrike" cap="none">
                          <a:solidFill>
                            <a:schemeClr val="lt1"/>
                          </a:solidFill>
                          <a:latin typeface="Cabin"/>
                          <a:ea typeface="Cabin"/>
                          <a:cs typeface="Cabin"/>
                          <a:sym typeface="Cabin"/>
                        </a:rPr>
                        <a:t>¿Cómo minimizamos el peso o tamaño?</a:t>
                      </a:r>
                      <a:endParaRPr sz="1600" u="none" strike="noStrike" cap="none">
                        <a:solidFill>
                          <a:schemeClr val="lt1"/>
                        </a:solidFill>
                        <a:latin typeface="Cabin"/>
                        <a:ea typeface="Cabin"/>
                        <a:cs typeface="Cabin"/>
                        <a:sym typeface="Cabin"/>
                      </a:endParaRPr>
                    </a:p>
                  </a:txBody>
                  <a:tcPr marL="29650" marR="29650" marT="0" marB="0" anchor="ctr">
                    <a:solidFill>
                      <a:srgbClr val="7C2A6C"/>
                    </a:solidFill>
                  </a:tcPr>
                </a:tc>
                <a:extLst>
                  <a:ext uri="{0D108BD9-81ED-4DB2-BD59-A6C34878D82A}">
                    <a16:rowId xmlns:a16="http://schemas.microsoft.com/office/drawing/2014/main" val="10005"/>
                  </a:ext>
                </a:extLst>
              </a:tr>
              <a:tr h="709875">
                <a:tc>
                  <a:txBody>
                    <a:bodyPr/>
                    <a:lstStyle/>
                    <a:p>
                      <a:pPr marL="0" marR="0" lvl="0" indent="0" algn="ctr" rtl="0">
                        <a:lnSpc>
                          <a:spcPct val="100000"/>
                        </a:lnSpc>
                        <a:spcBef>
                          <a:spcPts val="0"/>
                        </a:spcBef>
                        <a:spcAft>
                          <a:spcPts val="0"/>
                        </a:spcAft>
                        <a:buClr>
                          <a:srgbClr val="000000"/>
                        </a:buClr>
                        <a:buSzPts val="1600"/>
                        <a:buFont typeface="Arial"/>
                        <a:buNone/>
                      </a:pPr>
                      <a:r>
                        <a:rPr lang="es-CL" sz="1600" b="1" u="none" strike="noStrike" cap="none">
                          <a:solidFill>
                            <a:schemeClr val="lt1"/>
                          </a:solidFill>
                          <a:latin typeface="Cabin"/>
                          <a:ea typeface="Cabin"/>
                          <a:cs typeface="Cabin"/>
                          <a:sym typeface="Cabin"/>
                        </a:rPr>
                        <a:t>REORDENAR</a:t>
                      </a:r>
                      <a:endParaRPr sz="1600" b="1" u="none" strike="noStrike" cap="none">
                        <a:solidFill>
                          <a:schemeClr val="lt1"/>
                        </a:solidFill>
                        <a:latin typeface="Cabin"/>
                        <a:ea typeface="Cabin"/>
                        <a:cs typeface="Cabin"/>
                        <a:sym typeface="Cabin"/>
                      </a:endParaRPr>
                    </a:p>
                  </a:txBody>
                  <a:tcPr marL="29650" marR="29650" marT="0" marB="0" anchor="ctr">
                    <a:solidFill>
                      <a:srgbClr val="2070C1"/>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¿Qué pasa si reorganizamos algunas funciones? </a:t>
                      </a:r>
                      <a:endParaRPr sz="160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Cabin"/>
                          <a:ea typeface="Cabin"/>
                          <a:cs typeface="Cabin"/>
                          <a:sym typeface="Cabin"/>
                        </a:rPr>
                        <a:t>¿Y si se reordena el proceso de fabricación?</a:t>
                      </a:r>
                      <a:endParaRPr sz="1600" u="none" strike="noStrike" cap="none">
                        <a:solidFill>
                          <a:schemeClr val="lt1"/>
                        </a:solidFill>
                        <a:latin typeface="Cabin"/>
                        <a:ea typeface="Cabin"/>
                        <a:cs typeface="Cabin"/>
                        <a:sym typeface="Cabin"/>
                      </a:endParaRPr>
                    </a:p>
                  </a:txBody>
                  <a:tcPr marL="29650" marR="29650" marT="0" marB="0" anchor="ctr">
                    <a:solidFill>
                      <a:srgbClr val="2070C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g2698ca918e8_2_90"/>
          <p:cNvPicPr preferRelativeResize="0"/>
          <p:nvPr/>
        </p:nvPicPr>
        <p:blipFill rotWithShape="1">
          <a:blip r:embed="rId3">
            <a:alphaModFix/>
          </a:blip>
          <a:srcRect/>
          <a:stretch/>
        </p:blipFill>
        <p:spPr>
          <a:xfrm>
            <a:off x="0" y="0"/>
            <a:ext cx="10043954" cy="7533000"/>
          </a:xfrm>
          <a:prstGeom prst="rect">
            <a:avLst/>
          </a:prstGeom>
          <a:noFill/>
          <a:ln>
            <a:noFill/>
          </a:ln>
        </p:spPr>
      </p:pic>
      <p:sp>
        <p:nvSpPr>
          <p:cNvPr id="789" name="Google Shape;789;g2698ca918e8_2_90"/>
          <p:cNvSpPr/>
          <p:nvPr/>
        </p:nvSpPr>
        <p:spPr>
          <a:xfrm>
            <a:off x="0" y="0"/>
            <a:ext cx="10044000" cy="7740000"/>
          </a:xfrm>
          <a:prstGeom prst="rect">
            <a:avLst/>
          </a:prstGeom>
          <a:solidFill>
            <a:srgbClr val="5BD1E7">
              <a:alpha val="27058"/>
            </a:srgbClr>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90" name="Google Shape;790;g2698ca918e8_2_90"/>
          <p:cNvSpPr txBox="1">
            <a:spLocks noGrp="1"/>
          </p:cNvSpPr>
          <p:nvPr>
            <p:ph type="title"/>
          </p:nvPr>
        </p:nvSpPr>
        <p:spPr>
          <a:xfrm>
            <a:off x="5789689" y="104199"/>
            <a:ext cx="3769136" cy="1155921"/>
          </a:xfrm>
          <a:prstGeom prst="rect">
            <a:avLst/>
          </a:prstGeom>
          <a:noFill/>
          <a:ln>
            <a:noFill/>
          </a:ln>
        </p:spPr>
        <p:txBody>
          <a:bodyPr spcFirstLastPara="1" wrap="square" lIns="27225" tIns="27225" rIns="27225" bIns="27225" anchor="t" anchorCtr="0">
            <a:noAutofit/>
          </a:bodyPr>
          <a:lstStyle/>
          <a:p>
            <a:pPr marL="0" marR="0" lvl="0" indent="0" algn="ctr" rtl="0">
              <a:lnSpc>
                <a:spcPct val="100000"/>
              </a:lnSpc>
              <a:spcBef>
                <a:spcPts val="0"/>
              </a:spcBef>
              <a:spcAft>
                <a:spcPts val="0"/>
              </a:spcAft>
              <a:buClr>
                <a:srgbClr val="FFFFFF"/>
              </a:buClr>
              <a:buSzPts val="3200"/>
              <a:buFont typeface="NTR"/>
              <a:buNone/>
            </a:pPr>
            <a:endParaRPr sz="2000">
              <a:solidFill>
                <a:srgbClr val="FFFFFF"/>
              </a:solidFill>
              <a:highlight>
                <a:srgbClr val="5BD1E7"/>
              </a:highlight>
              <a:latin typeface="Cabin"/>
              <a:ea typeface="Cabin"/>
              <a:cs typeface="Cabin"/>
              <a:sym typeface="Cabin"/>
            </a:endParaRPr>
          </a:p>
          <a:p>
            <a:pPr marL="0" lvl="0" indent="0" algn="ctr" rtl="0">
              <a:lnSpc>
                <a:spcPct val="100000"/>
              </a:lnSpc>
              <a:spcBef>
                <a:spcPts val="0"/>
              </a:spcBef>
              <a:spcAft>
                <a:spcPts val="0"/>
              </a:spcAft>
              <a:buClr>
                <a:schemeClr val="lt1"/>
              </a:buClr>
              <a:buSzPts val="3200"/>
              <a:buFont typeface="NTR"/>
              <a:buNone/>
            </a:pPr>
            <a:endParaRPr sz="2000">
              <a:solidFill>
                <a:schemeClr val="lt1"/>
              </a:solidFill>
              <a:highlight>
                <a:srgbClr val="5BD1E7"/>
              </a:highlight>
              <a:latin typeface="Cabin"/>
              <a:ea typeface="Cabin"/>
              <a:cs typeface="Cabin"/>
              <a:sym typeface="Cabin"/>
            </a:endParaRPr>
          </a:p>
          <a:p>
            <a:pPr marL="0" marR="0" lvl="0" indent="0" algn="ctr" rtl="0">
              <a:lnSpc>
                <a:spcPct val="100000"/>
              </a:lnSpc>
              <a:spcBef>
                <a:spcPts val="0"/>
              </a:spcBef>
              <a:spcAft>
                <a:spcPts val="0"/>
              </a:spcAft>
              <a:buClr>
                <a:srgbClr val="FFFFFF"/>
              </a:buClr>
              <a:buSzPts val="3200"/>
              <a:buFont typeface="NTR"/>
              <a:buNone/>
            </a:pPr>
            <a:r>
              <a:rPr lang="es-CL" sz="2700" b="1">
                <a:solidFill>
                  <a:schemeClr val="lt1"/>
                </a:solidFill>
                <a:highlight>
                  <a:srgbClr val="F37373"/>
                </a:highlight>
                <a:latin typeface="Cabin"/>
                <a:ea typeface="Cabin"/>
                <a:cs typeface="Cabin"/>
                <a:sym typeface="Cabin"/>
              </a:rPr>
              <a:t>EJEMPLO:</a:t>
            </a:r>
            <a:endParaRPr sz="2700" b="1">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FFFFFF"/>
              </a:buClr>
              <a:buSzPts val="3200"/>
              <a:buFont typeface="NTR"/>
              <a:buNone/>
            </a:pPr>
            <a:r>
              <a:rPr lang="es-CL" sz="2400" i="1">
                <a:solidFill>
                  <a:srgbClr val="FFFFFF"/>
                </a:solidFill>
                <a:highlight>
                  <a:srgbClr val="F37373"/>
                </a:highlight>
                <a:latin typeface="Cabin"/>
                <a:ea typeface="Cabin"/>
                <a:cs typeface="Cabin"/>
                <a:sym typeface="Cabin"/>
              </a:rPr>
              <a:t>¿Qué cambios podríamos proponer para Coca-Cola?</a:t>
            </a:r>
            <a:endParaRPr sz="2400" i="1">
              <a:solidFill>
                <a:srgbClr val="FFFFFF"/>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FFFFFF"/>
              </a:buClr>
              <a:buSzPts val="3200"/>
              <a:buFont typeface="NTR"/>
              <a:buNone/>
            </a:pPr>
            <a:endParaRPr sz="2700">
              <a:solidFill>
                <a:srgbClr val="FFFFFF"/>
              </a:solidFill>
              <a:highlight>
                <a:srgbClr val="5BD1E7"/>
              </a:highlight>
              <a:latin typeface="Cabin"/>
              <a:ea typeface="Cabin"/>
              <a:cs typeface="Cabin"/>
              <a:sym typeface="Cabin"/>
            </a:endParaRPr>
          </a:p>
          <a:p>
            <a:pPr marL="0" marR="0" lvl="0" indent="0" algn="ctr" rtl="0">
              <a:lnSpc>
                <a:spcPct val="100000"/>
              </a:lnSpc>
              <a:spcBef>
                <a:spcPts val="0"/>
              </a:spcBef>
              <a:spcAft>
                <a:spcPts val="0"/>
              </a:spcAft>
              <a:buClr>
                <a:srgbClr val="FFFFFF"/>
              </a:buClr>
              <a:buSzPts val="3200"/>
              <a:buFont typeface="NTR"/>
              <a:buNone/>
            </a:pPr>
            <a:endParaRPr sz="2200">
              <a:solidFill>
                <a:srgbClr val="FFFFFF"/>
              </a:solidFill>
              <a:highlight>
                <a:srgbClr val="5BD1E7"/>
              </a:highlight>
              <a:latin typeface="Cabin"/>
              <a:ea typeface="Cabin"/>
              <a:cs typeface="Cabin"/>
              <a:sym typeface="Cabin"/>
            </a:endParaRPr>
          </a:p>
          <a:p>
            <a:pPr marL="508000" marR="0" lvl="0" indent="0" algn="ctr" rtl="0">
              <a:lnSpc>
                <a:spcPct val="100000"/>
              </a:lnSpc>
              <a:spcBef>
                <a:spcPts val="0"/>
              </a:spcBef>
              <a:spcAft>
                <a:spcPts val="0"/>
              </a:spcAft>
              <a:buSzPts val="3100"/>
              <a:buNone/>
            </a:pPr>
            <a:endParaRPr sz="2700" b="1">
              <a:solidFill>
                <a:srgbClr val="FFFFFF"/>
              </a:solidFill>
              <a:highlight>
                <a:srgbClr val="5BD1E7"/>
              </a:highlight>
              <a:latin typeface="Cabin"/>
              <a:ea typeface="Cabin"/>
              <a:cs typeface="Cabin"/>
              <a:sym typeface="Cabin"/>
            </a:endParaRPr>
          </a:p>
          <a:p>
            <a:pPr marL="0" marR="0" lvl="0" indent="0" algn="ctr" rtl="0">
              <a:lnSpc>
                <a:spcPct val="100000"/>
              </a:lnSpc>
              <a:spcBef>
                <a:spcPts val="0"/>
              </a:spcBef>
              <a:spcAft>
                <a:spcPts val="0"/>
              </a:spcAft>
              <a:buClr>
                <a:srgbClr val="FFFFFF"/>
              </a:buClr>
              <a:buSzPts val="3200"/>
              <a:buFont typeface="NTR"/>
              <a:buNone/>
            </a:pPr>
            <a:endParaRPr sz="2700">
              <a:solidFill>
                <a:srgbClr val="FFFFFF"/>
              </a:solidFill>
              <a:highlight>
                <a:srgbClr val="5BD1E7"/>
              </a:highlight>
              <a:latin typeface="Cabin"/>
              <a:ea typeface="Cabin"/>
              <a:cs typeface="Cabin"/>
              <a:sym typeface="Cabi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2698ca918e8_2_96"/>
          <p:cNvSpPr/>
          <p:nvPr/>
        </p:nvSpPr>
        <p:spPr>
          <a:xfrm>
            <a:off x="0" y="0"/>
            <a:ext cx="10044000" cy="7740000"/>
          </a:xfrm>
          <a:prstGeom prst="rect">
            <a:avLst/>
          </a:prstGeom>
          <a:solidFill>
            <a:schemeClr val="lt1"/>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796" name="Google Shape;796;g2698ca918e8_2_96"/>
          <p:cNvPicPr preferRelativeResize="0"/>
          <p:nvPr/>
        </p:nvPicPr>
        <p:blipFill rotWithShape="1">
          <a:blip r:embed="rId3">
            <a:alphaModFix/>
          </a:blip>
          <a:srcRect l="53956" r="3251"/>
          <a:stretch/>
        </p:blipFill>
        <p:spPr>
          <a:xfrm>
            <a:off x="5312341" y="0"/>
            <a:ext cx="4765957" cy="7740000"/>
          </a:xfrm>
          <a:prstGeom prst="rect">
            <a:avLst/>
          </a:prstGeom>
          <a:noFill/>
          <a:ln>
            <a:noFill/>
          </a:ln>
        </p:spPr>
      </p:pic>
      <p:pic>
        <p:nvPicPr>
          <p:cNvPr id="797" name="Google Shape;797;g2698ca918e8_2_96"/>
          <p:cNvPicPr preferRelativeResize="0"/>
          <p:nvPr/>
        </p:nvPicPr>
        <p:blipFill rotWithShape="1">
          <a:blip r:embed="rId4">
            <a:alphaModFix/>
          </a:blip>
          <a:srcRect/>
          <a:stretch/>
        </p:blipFill>
        <p:spPr>
          <a:xfrm>
            <a:off x="745748" y="1849692"/>
            <a:ext cx="3932554" cy="3932554"/>
          </a:xfrm>
          <a:prstGeom prst="rect">
            <a:avLst/>
          </a:prstGeom>
          <a:noFill/>
          <a:ln>
            <a:noFill/>
          </a:ln>
        </p:spPr>
      </p:pic>
      <p:sp>
        <p:nvSpPr>
          <p:cNvPr id="798" name="Google Shape;798;g2698ca918e8_2_96"/>
          <p:cNvSpPr/>
          <p:nvPr/>
        </p:nvSpPr>
        <p:spPr>
          <a:xfrm>
            <a:off x="0" y="0"/>
            <a:ext cx="10044000" cy="7740000"/>
          </a:xfrm>
          <a:prstGeom prst="rect">
            <a:avLst/>
          </a:prstGeom>
          <a:solidFill>
            <a:srgbClr val="5BD1E7">
              <a:alpha val="16862"/>
            </a:srgbClr>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99" name="Google Shape;799;g2698ca918e8_2_96"/>
          <p:cNvSpPr txBox="1"/>
          <p:nvPr/>
        </p:nvSpPr>
        <p:spPr>
          <a:xfrm>
            <a:off x="148850" y="6736356"/>
            <a:ext cx="4678200" cy="14550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Sustituir</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Envases de vidrio por tetra pak</a:t>
            </a:r>
            <a:endParaRPr sz="1300" i="1" u="none" strike="noStrike" cap="none">
              <a:solidFill>
                <a:srgbClr val="000000"/>
              </a:solidFill>
              <a:highlight>
                <a:srgbClr val="F37373"/>
              </a:highlight>
              <a:latin typeface="Cabin"/>
              <a:ea typeface="Cabin"/>
              <a:cs typeface="Cabin"/>
              <a:sym typeface="Cabin"/>
            </a:endParaRPr>
          </a:p>
        </p:txBody>
      </p:sp>
      <p:sp>
        <p:nvSpPr>
          <p:cNvPr id="800" name="Google Shape;800;g2698ca918e8_2_96"/>
          <p:cNvSpPr txBox="1"/>
          <p:nvPr/>
        </p:nvSpPr>
        <p:spPr>
          <a:xfrm>
            <a:off x="5312342" y="6736356"/>
            <a:ext cx="4766100" cy="11559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Combinar</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Con otros líquidos</a:t>
            </a:r>
            <a:endParaRPr sz="1300" i="1" u="none" strike="noStrike" cap="none">
              <a:solidFill>
                <a:srgbClr val="000000"/>
              </a:solidFill>
              <a:highlight>
                <a:srgbClr val="F37373"/>
              </a:highlight>
              <a:latin typeface="Cabin"/>
              <a:ea typeface="Cabin"/>
              <a:cs typeface="Cabin"/>
              <a:sym typeface="Cabi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g2698ca918e8_2_105"/>
          <p:cNvPicPr preferRelativeResize="0"/>
          <p:nvPr/>
        </p:nvPicPr>
        <p:blipFill rotWithShape="1">
          <a:blip r:embed="rId3">
            <a:alphaModFix/>
          </a:blip>
          <a:srcRect l="4170" r="5747"/>
          <a:stretch/>
        </p:blipFill>
        <p:spPr>
          <a:xfrm>
            <a:off x="5312341" y="0"/>
            <a:ext cx="4765958" cy="7740001"/>
          </a:xfrm>
          <a:prstGeom prst="rect">
            <a:avLst/>
          </a:prstGeom>
          <a:noFill/>
          <a:ln>
            <a:noFill/>
          </a:ln>
        </p:spPr>
      </p:pic>
      <p:grpSp>
        <p:nvGrpSpPr>
          <p:cNvPr id="806" name="Google Shape;806;g2698ca918e8_2_105"/>
          <p:cNvGrpSpPr/>
          <p:nvPr/>
        </p:nvGrpSpPr>
        <p:grpSpPr>
          <a:xfrm>
            <a:off x="0" y="0"/>
            <a:ext cx="5312420" cy="7740000"/>
            <a:chOff x="0" y="0"/>
            <a:chExt cx="4836397" cy="6858000"/>
          </a:xfrm>
        </p:grpSpPr>
        <p:pic>
          <p:nvPicPr>
            <p:cNvPr id="807" name="Google Shape;807;g2698ca918e8_2_105"/>
            <p:cNvPicPr preferRelativeResize="0"/>
            <p:nvPr/>
          </p:nvPicPr>
          <p:blipFill rotWithShape="1">
            <a:blip r:embed="rId4">
              <a:alphaModFix/>
            </a:blip>
            <a:srcRect l="26588" r="42198"/>
            <a:stretch/>
          </p:blipFill>
          <p:spPr>
            <a:xfrm>
              <a:off x="842925" y="0"/>
              <a:ext cx="2877240" cy="6858000"/>
            </a:xfrm>
            <a:prstGeom prst="rect">
              <a:avLst/>
            </a:prstGeom>
            <a:noFill/>
            <a:ln>
              <a:noFill/>
            </a:ln>
          </p:spPr>
        </p:pic>
        <p:pic>
          <p:nvPicPr>
            <p:cNvPr id="808" name="Google Shape;808;g2698ca918e8_2_105"/>
            <p:cNvPicPr preferRelativeResize="0"/>
            <p:nvPr/>
          </p:nvPicPr>
          <p:blipFill rotWithShape="1">
            <a:blip r:embed="rId4">
              <a:alphaModFix/>
            </a:blip>
            <a:srcRect l="26588" r="69601"/>
            <a:stretch/>
          </p:blipFill>
          <p:spPr>
            <a:xfrm>
              <a:off x="0" y="0"/>
              <a:ext cx="842925" cy="6858000"/>
            </a:xfrm>
            <a:prstGeom prst="rect">
              <a:avLst/>
            </a:prstGeom>
            <a:noFill/>
            <a:ln>
              <a:noFill/>
            </a:ln>
          </p:spPr>
        </p:pic>
        <p:pic>
          <p:nvPicPr>
            <p:cNvPr id="809" name="Google Shape;809;g2698ca918e8_2_105"/>
            <p:cNvPicPr preferRelativeResize="0"/>
            <p:nvPr/>
          </p:nvPicPr>
          <p:blipFill rotWithShape="1">
            <a:blip r:embed="rId4">
              <a:alphaModFix/>
            </a:blip>
            <a:srcRect l="56329" r="42198"/>
            <a:stretch/>
          </p:blipFill>
          <p:spPr>
            <a:xfrm>
              <a:off x="3671947" y="0"/>
              <a:ext cx="1164450" cy="6858000"/>
            </a:xfrm>
            <a:prstGeom prst="rect">
              <a:avLst/>
            </a:prstGeom>
            <a:noFill/>
            <a:ln>
              <a:noFill/>
            </a:ln>
          </p:spPr>
        </p:pic>
      </p:grpSp>
      <p:sp>
        <p:nvSpPr>
          <p:cNvPr id="810" name="Google Shape;810;g2698ca918e8_2_105"/>
          <p:cNvSpPr/>
          <p:nvPr/>
        </p:nvSpPr>
        <p:spPr>
          <a:xfrm>
            <a:off x="0" y="0"/>
            <a:ext cx="10044000" cy="7740000"/>
          </a:xfrm>
          <a:prstGeom prst="rect">
            <a:avLst/>
          </a:prstGeom>
          <a:solidFill>
            <a:srgbClr val="5BD1E7">
              <a:alpha val="16862"/>
            </a:srgbClr>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11" name="Google Shape;811;g2698ca918e8_2_105"/>
          <p:cNvSpPr txBox="1"/>
          <p:nvPr/>
        </p:nvSpPr>
        <p:spPr>
          <a:xfrm>
            <a:off x="165400" y="6736356"/>
            <a:ext cx="4678200" cy="14550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Adaptar</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Envases cuadrados apilables</a:t>
            </a:r>
            <a:endParaRPr sz="1300" i="1" u="none" strike="noStrike" cap="none">
              <a:solidFill>
                <a:srgbClr val="000000"/>
              </a:solidFill>
              <a:highlight>
                <a:srgbClr val="F37373"/>
              </a:highlight>
              <a:latin typeface="Cabin"/>
              <a:ea typeface="Cabin"/>
              <a:cs typeface="Cabin"/>
              <a:sym typeface="Cabin"/>
            </a:endParaRPr>
          </a:p>
        </p:txBody>
      </p:sp>
      <p:sp>
        <p:nvSpPr>
          <p:cNvPr id="812" name="Google Shape;812;g2698ca918e8_2_105"/>
          <p:cNvSpPr txBox="1"/>
          <p:nvPr/>
        </p:nvSpPr>
        <p:spPr>
          <a:xfrm>
            <a:off x="5312342" y="6736356"/>
            <a:ext cx="4766100" cy="11559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Modificar</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Nuevo Sabor</a:t>
            </a:r>
            <a:endParaRPr sz="1300" i="1" u="none" strike="noStrike" cap="none">
              <a:solidFill>
                <a:srgbClr val="000000"/>
              </a:solidFill>
              <a:highlight>
                <a:srgbClr val="F37373"/>
              </a:highlight>
              <a:latin typeface="Cabin"/>
              <a:ea typeface="Cabin"/>
              <a:cs typeface="Cabin"/>
              <a:sym typeface="Cabi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2698ca918e8_2_116"/>
          <p:cNvSpPr/>
          <p:nvPr/>
        </p:nvSpPr>
        <p:spPr>
          <a:xfrm>
            <a:off x="0" y="0"/>
            <a:ext cx="10044000" cy="7740000"/>
          </a:xfrm>
          <a:prstGeom prst="rect">
            <a:avLst/>
          </a:prstGeom>
          <a:solidFill>
            <a:schemeClr val="lt1"/>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818" name="Google Shape;818;g2698ca918e8_2_116"/>
          <p:cNvPicPr preferRelativeResize="0"/>
          <p:nvPr/>
        </p:nvPicPr>
        <p:blipFill rotWithShape="1">
          <a:blip r:embed="rId3">
            <a:alphaModFix/>
          </a:blip>
          <a:srcRect l="20754" r="46883"/>
          <a:stretch/>
        </p:blipFill>
        <p:spPr>
          <a:xfrm>
            <a:off x="5312341" y="0"/>
            <a:ext cx="4765957" cy="7740000"/>
          </a:xfrm>
          <a:prstGeom prst="rect">
            <a:avLst/>
          </a:prstGeom>
          <a:noFill/>
          <a:ln>
            <a:noFill/>
          </a:ln>
        </p:spPr>
      </p:pic>
      <p:pic>
        <p:nvPicPr>
          <p:cNvPr id="819" name="Google Shape;819;g2698ca918e8_2_116"/>
          <p:cNvPicPr preferRelativeResize="0"/>
          <p:nvPr/>
        </p:nvPicPr>
        <p:blipFill rotWithShape="1">
          <a:blip r:embed="rId4">
            <a:alphaModFix/>
          </a:blip>
          <a:srcRect/>
          <a:stretch/>
        </p:blipFill>
        <p:spPr>
          <a:xfrm>
            <a:off x="-53356" y="-25153"/>
            <a:ext cx="5365697" cy="7581962"/>
          </a:xfrm>
          <a:prstGeom prst="rect">
            <a:avLst/>
          </a:prstGeom>
          <a:noFill/>
          <a:ln>
            <a:noFill/>
          </a:ln>
        </p:spPr>
      </p:pic>
      <p:sp>
        <p:nvSpPr>
          <p:cNvPr id="820" name="Google Shape;820;g2698ca918e8_2_116"/>
          <p:cNvSpPr/>
          <p:nvPr/>
        </p:nvSpPr>
        <p:spPr>
          <a:xfrm>
            <a:off x="0" y="0"/>
            <a:ext cx="10044000" cy="7740000"/>
          </a:xfrm>
          <a:prstGeom prst="rect">
            <a:avLst/>
          </a:prstGeom>
          <a:solidFill>
            <a:srgbClr val="5BD1E7">
              <a:alpha val="16862"/>
            </a:srgbClr>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21" name="Google Shape;821;g2698ca918e8_2_116"/>
          <p:cNvSpPr txBox="1"/>
          <p:nvPr/>
        </p:nvSpPr>
        <p:spPr>
          <a:xfrm>
            <a:off x="167400" y="6478356"/>
            <a:ext cx="4678303" cy="145489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Proponer otro uso</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Que sirva como juguete posterior al uso</a:t>
            </a:r>
            <a:endParaRPr sz="1300" i="1" u="none" strike="noStrike" cap="none">
              <a:solidFill>
                <a:srgbClr val="000000"/>
              </a:solidFill>
              <a:highlight>
                <a:srgbClr val="F37373"/>
              </a:highlight>
              <a:latin typeface="Cabin"/>
              <a:ea typeface="Cabin"/>
              <a:cs typeface="Cabin"/>
              <a:sym typeface="Cabin"/>
            </a:endParaRPr>
          </a:p>
        </p:txBody>
      </p:sp>
      <p:sp>
        <p:nvSpPr>
          <p:cNvPr id="822" name="Google Shape;822;g2698ca918e8_2_116"/>
          <p:cNvSpPr txBox="1"/>
          <p:nvPr/>
        </p:nvSpPr>
        <p:spPr>
          <a:xfrm>
            <a:off x="5308167" y="6478356"/>
            <a:ext cx="4765957" cy="1155921"/>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Eliminar</a:t>
            </a:r>
            <a:endParaRPr sz="22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la etiqueta normal a una braille para las PSD visual  </a:t>
            </a:r>
            <a:endParaRPr sz="1300" i="1" u="none" strike="noStrike" cap="none">
              <a:solidFill>
                <a:srgbClr val="000000"/>
              </a:solidFill>
              <a:highlight>
                <a:srgbClr val="F37373"/>
              </a:highlight>
              <a:latin typeface="Cabin"/>
              <a:ea typeface="Cabin"/>
              <a:cs typeface="Cabin"/>
              <a:sym typeface="Cabi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2698ca918e8_2_125"/>
          <p:cNvSpPr/>
          <p:nvPr/>
        </p:nvSpPr>
        <p:spPr>
          <a:xfrm>
            <a:off x="0" y="0"/>
            <a:ext cx="10044000" cy="7740000"/>
          </a:xfrm>
          <a:prstGeom prst="rect">
            <a:avLst/>
          </a:prstGeom>
          <a:solidFill>
            <a:schemeClr val="lt1"/>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828" name="Google Shape;828;g2698ca918e8_2_125"/>
          <p:cNvPicPr preferRelativeResize="0"/>
          <p:nvPr/>
        </p:nvPicPr>
        <p:blipFill rotWithShape="1">
          <a:blip r:embed="rId3">
            <a:alphaModFix/>
          </a:blip>
          <a:srcRect/>
          <a:stretch/>
        </p:blipFill>
        <p:spPr>
          <a:xfrm>
            <a:off x="3874008" y="2472749"/>
            <a:ext cx="5781919" cy="3677582"/>
          </a:xfrm>
          <a:prstGeom prst="rect">
            <a:avLst/>
          </a:prstGeom>
          <a:noFill/>
          <a:ln>
            <a:noFill/>
          </a:ln>
        </p:spPr>
      </p:pic>
      <p:pic>
        <p:nvPicPr>
          <p:cNvPr id="829" name="Google Shape;829;g2698ca918e8_2_125"/>
          <p:cNvPicPr preferRelativeResize="0"/>
          <p:nvPr/>
        </p:nvPicPr>
        <p:blipFill rotWithShape="1">
          <a:blip r:embed="rId4">
            <a:alphaModFix/>
          </a:blip>
          <a:srcRect/>
          <a:stretch/>
        </p:blipFill>
        <p:spPr>
          <a:xfrm>
            <a:off x="443215" y="2123393"/>
            <a:ext cx="3348000" cy="4017600"/>
          </a:xfrm>
          <a:prstGeom prst="rect">
            <a:avLst/>
          </a:prstGeom>
          <a:noFill/>
          <a:ln>
            <a:noFill/>
          </a:ln>
        </p:spPr>
      </p:pic>
      <p:sp>
        <p:nvSpPr>
          <p:cNvPr id="830" name="Google Shape;830;g2698ca918e8_2_125"/>
          <p:cNvSpPr/>
          <p:nvPr/>
        </p:nvSpPr>
        <p:spPr>
          <a:xfrm>
            <a:off x="0" y="0"/>
            <a:ext cx="10044000" cy="7740000"/>
          </a:xfrm>
          <a:prstGeom prst="rect">
            <a:avLst/>
          </a:prstGeom>
          <a:solidFill>
            <a:srgbClr val="5BD1E7">
              <a:alpha val="16862"/>
            </a:srgbClr>
          </a:solidFill>
          <a:ln>
            <a:noFill/>
          </a:ln>
        </p:spPr>
        <p:txBody>
          <a:bodyPr spcFirstLastPara="1" wrap="square" lIns="36300" tIns="36300" rIns="36300" bIns="36300"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31" name="Google Shape;831;g2698ca918e8_2_125"/>
          <p:cNvSpPr txBox="1"/>
          <p:nvPr/>
        </p:nvSpPr>
        <p:spPr>
          <a:xfrm>
            <a:off x="1186299" y="6500054"/>
            <a:ext cx="7541897" cy="1155921"/>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lt1"/>
                </a:solidFill>
                <a:highlight>
                  <a:srgbClr val="F37373"/>
                </a:highlight>
                <a:latin typeface="Cabin"/>
                <a:ea typeface="Cabin"/>
                <a:cs typeface="Cabin"/>
                <a:sym typeface="Cabin"/>
              </a:rPr>
              <a:t>Reordenar </a:t>
            </a:r>
            <a:r>
              <a:rPr lang="es-CL" sz="2200" i="0" u="none" strike="noStrike" cap="none">
                <a:solidFill>
                  <a:schemeClr val="lt1"/>
                </a:solidFill>
                <a:highlight>
                  <a:srgbClr val="F37373"/>
                </a:highlight>
                <a:latin typeface="Cabin"/>
                <a:ea typeface="Cabin"/>
                <a:cs typeface="Cabin"/>
                <a:sym typeface="Cabin"/>
              </a:rPr>
              <a:t>cadena de distribución</a:t>
            </a:r>
            <a:endParaRPr sz="2200"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600"/>
              <a:buFont typeface="Arial"/>
              <a:buNone/>
            </a:pPr>
            <a:endParaRPr sz="600" b="1" i="0" u="none" strike="noStrike" cap="none">
              <a:solidFill>
                <a:schemeClr val="lt1"/>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EJ: SERVICIO DE DESPACHO</a:t>
            </a:r>
            <a:endParaRPr sz="2000" i="1" u="none" strike="noStrike" cap="none">
              <a:solidFill>
                <a:srgbClr val="000000"/>
              </a:solidFill>
              <a:highlight>
                <a:srgbClr val="F37373"/>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r>
              <a:rPr lang="es-CL" sz="2000" i="1" u="none" strike="noStrike" cap="none">
                <a:solidFill>
                  <a:srgbClr val="000000"/>
                </a:solidFill>
                <a:highlight>
                  <a:srgbClr val="F37373"/>
                </a:highlight>
                <a:latin typeface="Cabin"/>
                <a:ea typeface="Cabin"/>
                <a:cs typeface="Cabin"/>
                <a:sym typeface="Cabin"/>
              </a:rPr>
              <a:t>a domicilio para refill (rellenar) de contenido</a:t>
            </a:r>
            <a:endParaRPr sz="1300" i="1" u="none" strike="noStrike" cap="none">
              <a:solidFill>
                <a:srgbClr val="000000"/>
              </a:solidFill>
              <a:highlight>
                <a:srgbClr val="F37373"/>
              </a:highlight>
              <a:latin typeface="Cabin"/>
              <a:ea typeface="Cabin"/>
              <a:cs typeface="Cabin"/>
              <a:sym typeface="Cabi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2698ca918e8_0_756"/>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MEJORAR OBJETO/PRODUCTO</a:t>
            </a:r>
            <a:endParaRPr sz="2400" b="1" i="0" u="none" strike="noStrike" cap="none">
              <a:solidFill>
                <a:srgbClr val="FF7A7A"/>
              </a:solidFill>
              <a:latin typeface="Arvo"/>
              <a:ea typeface="Arvo"/>
              <a:cs typeface="Arvo"/>
              <a:sym typeface="Arvo"/>
            </a:endParaRPr>
          </a:p>
        </p:txBody>
      </p:sp>
      <p:grpSp>
        <p:nvGrpSpPr>
          <p:cNvPr id="844" name="Google Shape;844;g2698ca918e8_0_756"/>
          <p:cNvGrpSpPr/>
          <p:nvPr/>
        </p:nvGrpSpPr>
        <p:grpSpPr>
          <a:xfrm>
            <a:off x="1373157" y="2545449"/>
            <a:ext cx="473847" cy="4970268"/>
            <a:chOff x="341596" y="1800000"/>
            <a:chExt cx="624304" cy="4780023"/>
          </a:xfrm>
        </p:grpSpPr>
        <p:sp>
          <p:nvSpPr>
            <p:cNvPr id="845" name="Google Shape;845;g2698ca918e8_0_756"/>
            <p:cNvSpPr/>
            <p:nvPr/>
          </p:nvSpPr>
          <p:spPr>
            <a:xfrm>
              <a:off x="341600" y="2488510"/>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6" name="Google Shape;846;g2698ca918e8_0_756"/>
            <p:cNvSpPr/>
            <p:nvPr/>
          </p:nvSpPr>
          <p:spPr>
            <a:xfrm>
              <a:off x="341600" y="3177011"/>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7" name="Google Shape;847;g2698ca918e8_0_756"/>
            <p:cNvSpPr/>
            <p:nvPr/>
          </p:nvSpPr>
          <p:spPr>
            <a:xfrm>
              <a:off x="341600" y="3865528"/>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8" name="Google Shape;848;g2698ca918e8_0_756"/>
            <p:cNvSpPr/>
            <p:nvPr/>
          </p:nvSpPr>
          <p:spPr>
            <a:xfrm>
              <a:off x="341600" y="4554031"/>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9" name="Google Shape;849;g2698ca918e8_0_756"/>
            <p:cNvSpPr/>
            <p:nvPr/>
          </p:nvSpPr>
          <p:spPr>
            <a:xfrm>
              <a:off x="341600" y="5242557"/>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0" name="Google Shape;850;g2698ca918e8_0_756"/>
            <p:cNvSpPr/>
            <p:nvPr/>
          </p:nvSpPr>
          <p:spPr>
            <a:xfrm>
              <a:off x="341600" y="5931061"/>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1" name="Google Shape;851;g2698ca918e8_0_756"/>
            <p:cNvSpPr/>
            <p:nvPr/>
          </p:nvSpPr>
          <p:spPr>
            <a:xfrm>
              <a:off x="341600" y="1800000"/>
              <a:ext cx="624300" cy="624000"/>
            </a:xfrm>
            <a:prstGeom prst="ellipse">
              <a:avLst/>
            </a:prstGeom>
            <a:solidFill>
              <a:srgbClr val="FF7A7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2" name="Google Shape;852;g2698ca918e8_0_756"/>
            <p:cNvSpPr txBox="1"/>
            <p:nvPr/>
          </p:nvSpPr>
          <p:spPr>
            <a:xfrm>
              <a:off x="428260" y="1800002"/>
              <a:ext cx="4509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S</a:t>
              </a:r>
              <a:endParaRPr sz="3100" b="0" i="0" u="none" strike="noStrike" cap="none">
                <a:solidFill>
                  <a:srgbClr val="000000"/>
                </a:solidFill>
                <a:latin typeface="Arvo"/>
                <a:ea typeface="Arvo"/>
                <a:cs typeface="Arvo"/>
                <a:sym typeface="Arvo"/>
              </a:endParaRPr>
            </a:p>
          </p:txBody>
        </p:sp>
        <p:sp>
          <p:nvSpPr>
            <p:cNvPr id="853" name="Google Shape;853;g2698ca918e8_0_756"/>
            <p:cNvSpPr txBox="1"/>
            <p:nvPr/>
          </p:nvSpPr>
          <p:spPr>
            <a:xfrm>
              <a:off x="341600" y="2500875"/>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C</a:t>
              </a:r>
              <a:endParaRPr sz="3100" b="0" i="0" u="none" strike="noStrike" cap="none">
                <a:solidFill>
                  <a:srgbClr val="000000"/>
                </a:solidFill>
                <a:latin typeface="Arvo"/>
                <a:ea typeface="Arvo"/>
                <a:cs typeface="Arvo"/>
                <a:sym typeface="Arvo"/>
              </a:endParaRPr>
            </a:p>
          </p:txBody>
        </p:sp>
        <p:sp>
          <p:nvSpPr>
            <p:cNvPr id="854" name="Google Shape;854;g2698ca918e8_0_756"/>
            <p:cNvSpPr txBox="1"/>
            <p:nvPr/>
          </p:nvSpPr>
          <p:spPr>
            <a:xfrm>
              <a:off x="341600" y="31832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A</a:t>
              </a:r>
              <a:endParaRPr sz="3100" b="0" i="0" u="none" strike="noStrike" cap="none">
                <a:solidFill>
                  <a:srgbClr val="000000"/>
                </a:solidFill>
                <a:latin typeface="Arvo"/>
                <a:ea typeface="Arvo"/>
                <a:cs typeface="Arvo"/>
                <a:sym typeface="Arvo"/>
              </a:endParaRPr>
            </a:p>
          </p:txBody>
        </p:sp>
        <p:sp>
          <p:nvSpPr>
            <p:cNvPr id="855" name="Google Shape;855;g2698ca918e8_0_756"/>
            <p:cNvSpPr txBox="1"/>
            <p:nvPr/>
          </p:nvSpPr>
          <p:spPr>
            <a:xfrm>
              <a:off x="341596" y="38686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M</a:t>
              </a:r>
              <a:endParaRPr sz="3100" b="0" i="0" u="none" strike="noStrike" cap="none">
                <a:solidFill>
                  <a:srgbClr val="000000"/>
                </a:solidFill>
                <a:latin typeface="Arvo"/>
                <a:ea typeface="Arvo"/>
                <a:cs typeface="Arvo"/>
                <a:sym typeface="Arvo"/>
              </a:endParaRPr>
            </a:p>
          </p:txBody>
        </p:sp>
        <p:sp>
          <p:nvSpPr>
            <p:cNvPr id="856" name="Google Shape;856;g2698ca918e8_0_756"/>
            <p:cNvSpPr txBox="1"/>
            <p:nvPr/>
          </p:nvSpPr>
          <p:spPr>
            <a:xfrm>
              <a:off x="341600" y="4566400"/>
              <a:ext cx="6243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P</a:t>
              </a:r>
              <a:endParaRPr sz="3100" b="0" i="0" u="none" strike="noStrike" cap="none">
                <a:solidFill>
                  <a:srgbClr val="000000"/>
                </a:solidFill>
                <a:latin typeface="Arvo"/>
                <a:ea typeface="Arvo"/>
                <a:cs typeface="Arvo"/>
                <a:sym typeface="Arvo"/>
              </a:endParaRPr>
            </a:p>
          </p:txBody>
        </p:sp>
        <p:sp>
          <p:nvSpPr>
            <p:cNvPr id="857" name="Google Shape;857;g2698ca918e8_0_756"/>
            <p:cNvSpPr txBox="1"/>
            <p:nvPr/>
          </p:nvSpPr>
          <p:spPr>
            <a:xfrm>
              <a:off x="406527" y="5254912"/>
              <a:ext cx="4944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E</a:t>
              </a:r>
              <a:endParaRPr sz="3100" b="0" i="0" u="none" strike="noStrike" cap="none">
                <a:solidFill>
                  <a:srgbClr val="000000"/>
                </a:solidFill>
                <a:latin typeface="Arvo"/>
                <a:ea typeface="Arvo"/>
                <a:cs typeface="Arvo"/>
                <a:sym typeface="Arvo"/>
              </a:endParaRPr>
            </a:p>
          </p:txBody>
        </p:sp>
        <p:sp>
          <p:nvSpPr>
            <p:cNvPr id="858" name="Google Shape;858;g2698ca918e8_0_756"/>
            <p:cNvSpPr txBox="1"/>
            <p:nvPr/>
          </p:nvSpPr>
          <p:spPr>
            <a:xfrm>
              <a:off x="406527" y="5943423"/>
              <a:ext cx="494400" cy="636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3100" b="0" i="0" u="none" strike="noStrike" cap="none">
                  <a:solidFill>
                    <a:srgbClr val="000000"/>
                  </a:solidFill>
                  <a:latin typeface="Arvo"/>
                  <a:ea typeface="Arvo"/>
                  <a:cs typeface="Arvo"/>
                  <a:sym typeface="Arvo"/>
                </a:rPr>
                <a:t>R</a:t>
              </a:r>
              <a:endParaRPr sz="3100" b="0" i="0" u="none" strike="noStrike" cap="none">
                <a:solidFill>
                  <a:srgbClr val="000000"/>
                </a:solidFill>
                <a:latin typeface="Arvo"/>
                <a:ea typeface="Arvo"/>
                <a:cs typeface="Arvo"/>
                <a:sym typeface="Arvo"/>
              </a:endParaRPr>
            </a:p>
          </p:txBody>
        </p:sp>
      </p:grpSp>
      <p:graphicFrame>
        <p:nvGraphicFramePr>
          <p:cNvPr id="859" name="Google Shape;859;g2698ca918e8_0_756"/>
          <p:cNvGraphicFramePr/>
          <p:nvPr/>
        </p:nvGraphicFramePr>
        <p:xfrm>
          <a:off x="1869327" y="2014144"/>
          <a:ext cx="6856400" cy="5612285"/>
        </p:xfrm>
        <a:graphic>
          <a:graphicData uri="http://schemas.openxmlformats.org/drawingml/2006/table">
            <a:tbl>
              <a:tblPr>
                <a:noFill/>
                <a:tableStyleId>{5EA42DA5-3147-4B8B-AAF1-B386E9E61D4F}</a:tableStyleId>
              </a:tblPr>
              <a:tblGrid>
                <a:gridCol w="974625">
                  <a:extLst>
                    <a:ext uri="{9D8B030D-6E8A-4147-A177-3AD203B41FA5}">
                      <a16:colId xmlns:a16="http://schemas.microsoft.com/office/drawing/2014/main" val="20000"/>
                    </a:ext>
                  </a:extLst>
                </a:gridCol>
                <a:gridCol w="2780100">
                  <a:extLst>
                    <a:ext uri="{9D8B030D-6E8A-4147-A177-3AD203B41FA5}">
                      <a16:colId xmlns:a16="http://schemas.microsoft.com/office/drawing/2014/main" val="20001"/>
                    </a:ext>
                  </a:extLst>
                </a:gridCol>
                <a:gridCol w="3101675">
                  <a:extLst>
                    <a:ext uri="{9D8B030D-6E8A-4147-A177-3AD203B41FA5}">
                      <a16:colId xmlns:a16="http://schemas.microsoft.com/office/drawing/2014/main" val="20002"/>
                    </a:ext>
                  </a:extLst>
                </a:gridCol>
              </a:tblGrid>
              <a:tr h="531300">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OBJETO </a:t>
                      </a:r>
                      <a:endParaRPr sz="1200" b="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ESCOGIDO:</a:t>
                      </a:r>
                      <a:endParaRPr sz="1200" b="1" u="none" strike="noStrike" cap="none">
                        <a:latin typeface="Cabin"/>
                        <a:ea typeface="Cabin"/>
                        <a:cs typeface="Cabin"/>
                        <a:sym typeface="Cabin"/>
                      </a:endParaRPr>
                    </a:p>
                  </a:txBody>
                  <a:tcPr marL="29650" marR="2965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29650" marR="29650"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NUEVAS IDEAS</a:t>
                      </a:r>
                      <a:endParaRPr sz="1200" b="1"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0150" marR="60150" marT="0" marB="0" anchor="ctr"/>
                </a:tc>
                <a:extLst>
                  <a:ext uri="{0D108BD9-81ED-4DB2-BD59-A6C34878D82A}">
                    <a16:rowId xmlns:a16="http://schemas.microsoft.com/office/drawing/2014/main" val="10000"/>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SUSTITUIR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podemos sustituir para bajar costos? ¿Para mejorar alguna funcionalidad? </a:t>
                      </a:r>
                      <a:endParaRPr sz="12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pasa si sustituimos una parte del producto? </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1"/>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COMBINAR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diferentes piezas del producto se pueden combinar? ¿Con cuál otro producto podemos combinar?</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2"/>
                  </a:ext>
                </a:extLst>
              </a:tr>
              <a:tr h="756800">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ADAPTAR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¿Cómo podemos adaptar este producto para usarlo en otro lado?  </a:t>
                      </a:r>
                      <a:endParaRPr sz="12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pasaría si adaptamos el producto para otra función?</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3"/>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MODIFICAR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pasaría si se modifica el envoltorio, tamaño o forma del producto?</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4"/>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PROPONER OTRO USO</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200" u="none" strike="noStrike" cap="none">
                          <a:latin typeface="Cabin"/>
                          <a:ea typeface="Cabin"/>
                          <a:cs typeface="Cabin"/>
                          <a:sym typeface="Cabin"/>
                        </a:rPr>
                        <a:t>¿En qué otros contextos se podría usar?</a:t>
                      </a:r>
                      <a:endParaRPr sz="12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200" u="none" strike="noStrike" cap="none">
                          <a:latin typeface="Cabin"/>
                          <a:ea typeface="Cabin"/>
                          <a:cs typeface="Cabin"/>
                          <a:sym typeface="Cabin"/>
                        </a:rPr>
                        <a:t>¿Qué otro tipo de personas pueden usarlo? diferentes para las que fue diseñado</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5"/>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ELIMINAR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se puede eliminar para simplificar el producto? </a:t>
                      </a:r>
                      <a:endParaRPr sz="12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¿Cómo minimizamos el peso o tamaño?</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6"/>
                  </a:ext>
                </a:extLst>
              </a:tr>
              <a:tr h="70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latin typeface="Cabin"/>
                          <a:ea typeface="Cabin"/>
                          <a:cs typeface="Cabin"/>
                          <a:sym typeface="Cabin"/>
                        </a:rPr>
                        <a:t>REORDENAR</a:t>
                      </a:r>
                      <a:endParaRPr sz="1200" b="1"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¿Qué pasa si reorganizamos algunas funciones? </a:t>
                      </a:r>
                      <a:endParaRPr sz="12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u="none" strike="noStrike" cap="none">
                          <a:latin typeface="Cabin"/>
                          <a:ea typeface="Cabin"/>
                          <a:cs typeface="Cabin"/>
                          <a:sym typeface="Cabin"/>
                        </a:rPr>
                        <a:t>¿Y si se reordena el proceso de fabricación?</a:t>
                      </a:r>
                      <a:endParaRPr sz="1200" u="none" strike="noStrike" cap="none">
                        <a:latin typeface="Cabin"/>
                        <a:ea typeface="Cabin"/>
                        <a:cs typeface="Cabin"/>
                        <a:sym typeface="Cabin"/>
                      </a:endParaRPr>
                    </a:p>
                  </a:txBody>
                  <a:tcPr marL="29650" marR="29650" marT="0" marB="0" anchor="ctr">
                    <a:solidFill>
                      <a:srgbClr val="FF7A7A"/>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1.</a:t>
                      </a:r>
                      <a:endParaRPr sz="1100" u="none" strike="noStrike" cap="none">
                        <a:latin typeface="Cabin"/>
                        <a:ea typeface="Cabin"/>
                        <a:cs typeface="Cabin"/>
                        <a:sym typeface="Cabin"/>
                      </a:endParaRPr>
                    </a:p>
                    <a:p>
                      <a:pPr marL="0" marR="0" lvl="0" indent="0" algn="l" rtl="0">
                        <a:lnSpc>
                          <a:spcPct val="100000"/>
                        </a:lnSpc>
                        <a:spcBef>
                          <a:spcPts val="0"/>
                        </a:spcBef>
                        <a:spcAft>
                          <a:spcPts val="0"/>
                        </a:spcAft>
                        <a:buClr>
                          <a:srgbClr val="000000"/>
                        </a:buClr>
                        <a:buSzPts val="1200"/>
                        <a:buFont typeface="Arial"/>
                        <a:buNone/>
                      </a:pPr>
                      <a:r>
                        <a:rPr lang="es-CL" sz="1100" u="none" strike="noStrike" cap="none">
                          <a:latin typeface="Cabin"/>
                          <a:ea typeface="Cabin"/>
                          <a:cs typeface="Cabin"/>
                          <a:sym typeface="Cabin"/>
                        </a:rPr>
                        <a:t>2.</a:t>
                      </a:r>
                      <a:endParaRPr sz="1100" u="none" strike="noStrike" cap="none">
                        <a:latin typeface="Cabin"/>
                        <a:ea typeface="Cabin"/>
                        <a:cs typeface="Cabin"/>
                        <a:sym typeface="Cabin"/>
                      </a:endParaRPr>
                    </a:p>
                  </a:txBody>
                  <a:tcPr marL="60150" marR="60150" marT="0" marB="0" anchor="ctr">
                    <a:solidFill>
                      <a:srgbClr val="FFDAD8"/>
                    </a:solidFill>
                  </a:tcPr>
                </a:tc>
                <a:extLst>
                  <a:ext uri="{0D108BD9-81ED-4DB2-BD59-A6C34878D82A}">
                    <a16:rowId xmlns:a16="http://schemas.microsoft.com/office/drawing/2014/main" val="10007"/>
                  </a:ext>
                </a:extLst>
              </a:tr>
            </a:tbl>
          </a:graphicData>
        </a:graphic>
      </p:graphicFrame>
      <p:sp>
        <p:nvSpPr>
          <p:cNvPr id="860" name="Google Shape;860;g2698ca918e8_0_756"/>
          <p:cNvSpPr txBox="1">
            <a:spLocks noGrp="1"/>
          </p:cNvSpPr>
          <p:nvPr>
            <p:ph type="title"/>
          </p:nvPr>
        </p:nvSpPr>
        <p:spPr>
          <a:xfrm>
            <a:off x="267150" y="1191000"/>
            <a:ext cx="9509700" cy="34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4400"/>
              <a:buFont typeface="Cabin"/>
              <a:buNone/>
            </a:pPr>
            <a:r>
              <a:rPr lang="es-CL" sz="1600">
                <a:solidFill>
                  <a:schemeClr val="dk1"/>
                </a:solidFill>
                <a:latin typeface="Cabin"/>
                <a:ea typeface="Cabin"/>
                <a:cs typeface="Cabin"/>
                <a:sym typeface="Cabin"/>
              </a:rPr>
              <a:t>Tomando de referencia la cantidad de problemas que encontraron en torno al objeto, deberán considerar nuevamente el objeto escogido y realizar la técnica SCAMPER planteando mejoras.</a:t>
            </a:r>
            <a:endParaRPr sz="1600">
              <a:solidFill>
                <a:schemeClr val="dk1"/>
              </a:solidFill>
              <a:latin typeface="Cabin"/>
              <a:ea typeface="Cabin"/>
              <a:cs typeface="Cabin"/>
              <a:sym typeface="Cabin"/>
            </a:endParaRPr>
          </a:p>
          <a:p>
            <a:pPr marL="0" lvl="0" indent="0" algn="l" rtl="0">
              <a:lnSpc>
                <a:spcPct val="115000"/>
              </a:lnSpc>
              <a:spcBef>
                <a:spcPts val="0"/>
              </a:spcBef>
              <a:spcAft>
                <a:spcPts val="0"/>
              </a:spcAft>
              <a:buClr>
                <a:schemeClr val="dk1"/>
              </a:buClr>
              <a:buSzPts val="1800"/>
              <a:buFont typeface="Cabin"/>
              <a:buNone/>
            </a:pPr>
            <a:r>
              <a:rPr lang="es-CL" sz="1600">
                <a:solidFill>
                  <a:schemeClr val="dk1"/>
                </a:solidFill>
                <a:latin typeface="Cabin"/>
                <a:ea typeface="Cabin"/>
                <a:cs typeface="Cabin"/>
                <a:sym typeface="Cabin"/>
              </a:rPr>
              <a:t>Pensar en al menos dos ideas de mejora en cada una de las dimensiones.</a:t>
            </a:r>
            <a:endParaRPr sz="1600">
              <a:solidFill>
                <a:schemeClr val="dk1"/>
              </a:solidFill>
              <a:latin typeface="Cabin"/>
              <a:ea typeface="Cabin"/>
              <a:cs typeface="Cabin"/>
              <a:sym typeface="Cabin"/>
            </a:endParaRPr>
          </a:p>
          <a:p>
            <a:pPr marL="0" lvl="0" indent="0" algn="l" rtl="0">
              <a:lnSpc>
                <a:spcPct val="115000"/>
              </a:lnSpc>
              <a:spcBef>
                <a:spcPts val="0"/>
              </a:spcBef>
              <a:spcAft>
                <a:spcPts val="0"/>
              </a:spcAft>
              <a:buClr>
                <a:schemeClr val="dk1"/>
              </a:buClr>
              <a:buSzPts val="1800"/>
              <a:buFont typeface="Cabin"/>
              <a:buNone/>
            </a:pPr>
            <a:endParaRPr sz="1600">
              <a:latin typeface="Cabin"/>
              <a:ea typeface="Cabin"/>
              <a:cs typeface="Cabin"/>
              <a:sym typeface="Cabin"/>
            </a:endParaRPr>
          </a:p>
          <a:p>
            <a:pPr marL="0" lvl="0" indent="0" algn="l" rtl="0">
              <a:lnSpc>
                <a:spcPct val="115000"/>
              </a:lnSpc>
              <a:spcBef>
                <a:spcPts val="0"/>
              </a:spcBef>
              <a:spcAft>
                <a:spcPts val="0"/>
              </a:spcAft>
              <a:buClr>
                <a:schemeClr val="dk1"/>
              </a:buClr>
              <a:buSzPts val="1800"/>
              <a:buFont typeface="Cabin"/>
              <a:buNone/>
            </a:pPr>
            <a:endParaRPr sz="1600">
              <a:latin typeface="Cabin"/>
              <a:ea typeface="Cabin"/>
              <a:cs typeface="Cabin"/>
              <a:sym typeface="Cabin"/>
            </a:endParaRPr>
          </a:p>
          <a:p>
            <a:pPr marL="0" lvl="0" indent="0" algn="l" rtl="0">
              <a:lnSpc>
                <a:spcPct val="90000"/>
              </a:lnSpc>
              <a:spcBef>
                <a:spcPts val="0"/>
              </a:spcBef>
              <a:spcAft>
                <a:spcPts val="0"/>
              </a:spcAft>
              <a:buClr>
                <a:srgbClr val="000000"/>
              </a:buClr>
              <a:buSzPts val="4400"/>
              <a:buFont typeface="Calibri"/>
              <a:buNone/>
            </a:pP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Clr>
                <a:schemeClr val="dk1"/>
              </a:buClr>
              <a:buSzPts val="4400"/>
              <a:buFont typeface="Calibri"/>
              <a:buNone/>
            </a:pPr>
            <a:endParaRPr sz="1600">
              <a:solidFill>
                <a:schemeClr val="dk1"/>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
          <p:cNvSpPr txBox="1"/>
          <p:nvPr/>
        </p:nvSpPr>
        <p:spPr>
          <a:xfrm>
            <a:off x="1588805" y="1740397"/>
            <a:ext cx="6866400" cy="6354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400" b="1" i="0" u="none" strike="noStrike" cap="none">
                <a:solidFill>
                  <a:srgbClr val="000000"/>
                </a:solidFill>
                <a:latin typeface="Arvo"/>
                <a:ea typeface="Arvo"/>
                <a:cs typeface="Arvo"/>
                <a:sym typeface="Arvo"/>
              </a:rPr>
              <a:t>¿Qué aprenderé en esta experiencia Nº3?</a:t>
            </a:r>
            <a:endParaRPr sz="1400" b="0" i="0" u="none" strike="noStrike" cap="none">
              <a:solidFill>
                <a:srgbClr val="000000"/>
              </a:solidFill>
              <a:latin typeface="Arvo"/>
              <a:ea typeface="Arvo"/>
              <a:cs typeface="Arvo"/>
              <a:sym typeface="Arvo"/>
            </a:endParaRPr>
          </a:p>
        </p:txBody>
      </p:sp>
      <p:sp>
        <p:nvSpPr>
          <p:cNvPr id="460" name="Google Shape;460;p4"/>
          <p:cNvSpPr txBox="1"/>
          <p:nvPr/>
        </p:nvSpPr>
        <p:spPr>
          <a:xfrm>
            <a:off x="118571" y="1160025"/>
            <a:ext cx="7340400" cy="5541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CREATIVIDAD PUESTA EN PRÁCTICA</a:t>
            </a:r>
            <a:endParaRPr sz="600" b="0" i="0" u="none" strike="noStrike" cap="none">
              <a:solidFill>
                <a:schemeClr val="dk1"/>
              </a:solidFill>
              <a:latin typeface="Arial"/>
              <a:ea typeface="Arial"/>
              <a:cs typeface="Arial"/>
              <a:sym typeface="Arial"/>
            </a:endParaRPr>
          </a:p>
        </p:txBody>
      </p:sp>
      <p:sp>
        <p:nvSpPr>
          <p:cNvPr id="461" name="Google Shape;461;p4"/>
          <p:cNvSpPr txBox="1"/>
          <p:nvPr/>
        </p:nvSpPr>
        <p:spPr>
          <a:xfrm>
            <a:off x="1159949" y="2383388"/>
            <a:ext cx="7724100" cy="11082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000" b="1" i="1" u="none" strike="noStrike" cap="none">
                <a:solidFill>
                  <a:srgbClr val="7F7F7F"/>
                </a:solidFill>
                <a:latin typeface="Cabin"/>
                <a:ea typeface="Cabin"/>
                <a:cs typeface="Cabin"/>
                <a:sym typeface="Cabin"/>
              </a:rPr>
              <a:t>Aprenderé a generar nuevas ideas, desarrollando la capacidad creativa, expresándolas a través de un discurso fundamentado y  evaluando los posibles riesgos de las nuevas propuestas.</a:t>
            </a:r>
            <a:endParaRPr sz="1600" b="0" i="0" u="none" strike="noStrike" cap="none">
              <a:solidFill>
                <a:srgbClr val="7F7F7F"/>
              </a:solidFill>
              <a:latin typeface="Cabin"/>
              <a:ea typeface="Cabin"/>
              <a:cs typeface="Cabin"/>
              <a:sym typeface="Cabin"/>
            </a:endParaRPr>
          </a:p>
        </p:txBody>
      </p:sp>
      <p:sp>
        <p:nvSpPr>
          <p:cNvPr id="462" name="Google Shape;462;p4"/>
          <p:cNvSpPr txBox="1"/>
          <p:nvPr/>
        </p:nvSpPr>
        <p:spPr>
          <a:xfrm>
            <a:off x="5235899" y="5658800"/>
            <a:ext cx="3494400" cy="181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i="0" u="none" strike="noStrike" cap="none">
                <a:solidFill>
                  <a:srgbClr val="42C9A1"/>
                </a:solidFill>
                <a:latin typeface="Cabin"/>
                <a:ea typeface="Cabin"/>
                <a:cs typeface="Cabin"/>
                <a:sym typeface="Cabin"/>
              </a:rPr>
              <a:t>Consiste en adquirir conocimientos de los conceptos y técnicas que se pueden aplicar en situaciones relacionadas al emprendimiento, mediante el aprendizaje que nos permite evaluar el riesgo de las propuestas</a:t>
            </a:r>
            <a:endParaRPr sz="1600" b="1" i="0" u="none" strike="noStrike" cap="none">
              <a:solidFill>
                <a:srgbClr val="42C9A1"/>
              </a:solidFill>
              <a:latin typeface="Cabin"/>
              <a:ea typeface="Cabin"/>
              <a:cs typeface="Cabin"/>
              <a:sym typeface="Cabin"/>
            </a:endParaRPr>
          </a:p>
        </p:txBody>
      </p:sp>
      <p:sp>
        <p:nvSpPr>
          <p:cNvPr id="463" name="Google Shape;463;p4"/>
          <p:cNvSpPr txBox="1"/>
          <p:nvPr/>
        </p:nvSpPr>
        <p:spPr>
          <a:xfrm>
            <a:off x="1407183" y="5715582"/>
            <a:ext cx="2674500" cy="156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i="0" u="none" strike="noStrike" cap="none">
                <a:solidFill>
                  <a:srgbClr val="AE98EF"/>
                </a:solidFill>
                <a:latin typeface="Cabin"/>
                <a:ea typeface="Cabin"/>
                <a:cs typeface="Cabin"/>
                <a:sym typeface="Cabin"/>
              </a:rPr>
              <a:t>Aprenderé a generar nuevas ideas, desarrollando la capacidad creativa expresándolas a través de un discurso fundamentado </a:t>
            </a:r>
            <a:endParaRPr sz="1600" b="1" i="0" u="none" strike="noStrike" cap="none">
              <a:solidFill>
                <a:srgbClr val="AE98EF"/>
              </a:solidFill>
              <a:latin typeface="Cabin"/>
              <a:ea typeface="Cabin"/>
              <a:cs typeface="Cabin"/>
              <a:sym typeface="Cabin"/>
            </a:endParaRPr>
          </a:p>
          <a:p>
            <a:pPr marL="0" marR="0" lvl="0" indent="0" algn="ctr" rtl="0">
              <a:spcBef>
                <a:spcPts val="0"/>
              </a:spcBef>
              <a:spcAft>
                <a:spcPts val="0"/>
              </a:spcAft>
              <a:buNone/>
            </a:pPr>
            <a:endParaRPr sz="1600" b="1" i="0" u="none" strike="noStrike" cap="none">
              <a:solidFill>
                <a:srgbClr val="AE98EF"/>
              </a:solidFill>
              <a:latin typeface="Cabin"/>
              <a:ea typeface="Cabin"/>
              <a:cs typeface="Cabin"/>
              <a:sym typeface="Cabin"/>
            </a:endParaRPr>
          </a:p>
        </p:txBody>
      </p:sp>
      <p:pic>
        <p:nvPicPr>
          <p:cNvPr id="464" name="Google Shape;464;p4"/>
          <p:cNvPicPr preferRelativeResize="0"/>
          <p:nvPr/>
        </p:nvPicPr>
        <p:blipFill rotWithShape="1">
          <a:blip r:embed="rId3">
            <a:alphaModFix/>
          </a:blip>
          <a:srcRect l="58349" t="51223" r="8003" b="4994"/>
          <a:stretch/>
        </p:blipFill>
        <p:spPr>
          <a:xfrm>
            <a:off x="1861960" y="3824640"/>
            <a:ext cx="1823439" cy="1834167"/>
          </a:xfrm>
          <a:prstGeom prst="rect">
            <a:avLst/>
          </a:prstGeom>
          <a:noFill/>
          <a:ln>
            <a:noFill/>
          </a:ln>
        </p:spPr>
      </p:pic>
      <p:pic>
        <p:nvPicPr>
          <p:cNvPr id="465" name="Google Shape;465;p4"/>
          <p:cNvPicPr preferRelativeResize="0"/>
          <p:nvPr/>
        </p:nvPicPr>
        <p:blipFill rotWithShape="1">
          <a:blip r:embed="rId3">
            <a:alphaModFix/>
          </a:blip>
          <a:srcRect l="6278" t="51915" r="60075" b="4299"/>
          <a:stretch/>
        </p:blipFill>
        <p:spPr>
          <a:xfrm>
            <a:off x="6105135" y="3881409"/>
            <a:ext cx="1823439" cy="1834167"/>
          </a:xfrm>
          <a:prstGeom prst="rect">
            <a:avLst/>
          </a:prstGeom>
          <a:noFill/>
          <a:ln>
            <a:noFill/>
          </a:ln>
        </p:spPr>
      </p:pic>
      <p:sp>
        <p:nvSpPr>
          <p:cNvPr id="466" name="Google Shape;466;p4"/>
          <p:cNvSpPr/>
          <p:nvPr/>
        </p:nvSpPr>
        <p:spPr>
          <a:xfrm rot="3634583">
            <a:off x="1645815" y="3404323"/>
            <a:ext cx="823212" cy="1315795"/>
          </a:xfrm>
          <a:custGeom>
            <a:avLst/>
            <a:gdLst/>
            <a:ahLst/>
            <a:cxnLst/>
            <a:rect l="l" t="t" r="r" b="b"/>
            <a:pathLst>
              <a:path w="29951" h="50031" extrusionOk="0">
                <a:moveTo>
                  <a:pt x="4084" y="0"/>
                </a:moveTo>
                <a:lnTo>
                  <a:pt x="29951" y="45606"/>
                </a:lnTo>
                <a:lnTo>
                  <a:pt x="0" y="50031"/>
                </a:lnTo>
                <a:close/>
              </a:path>
            </a:pathLst>
          </a:custGeom>
          <a:solidFill>
            <a:srgbClr val="FFFFFF"/>
          </a:solidFill>
          <a:ln>
            <a:noFill/>
          </a:ln>
        </p:spPr>
      </p:sp>
      <p:sp>
        <p:nvSpPr>
          <p:cNvPr id="467" name="Google Shape;467;p4"/>
          <p:cNvSpPr/>
          <p:nvPr/>
        </p:nvSpPr>
        <p:spPr>
          <a:xfrm>
            <a:off x="7338858" y="3492292"/>
            <a:ext cx="773641" cy="1475080"/>
          </a:xfrm>
          <a:custGeom>
            <a:avLst/>
            <a:gdLst/>
            <a:ahLst/>
            <a:cxnLst/>
            <a:rect l="l" t="t" r="r" b="b"/>
            <a:pathLst>
              <a:path w="30324" h="52280" extrusionOk="0">
                <a:moveTo>
                  <a:pt x="30324" y="52280"/>
                </a:moveTo>
                <a:lnTo>
                  <a:pt x="0" y="7265"/>
                </a:lnTo>
                <a:lnTo>
                  <a:pt x="29393" y="0"/>
                </a:lnTo>
                <a:close/>
              </a:path>
            </a:pathLst>
          </a:custGeom>
          <a:solidFill>
            <a:srgbClr val="FFFFFF"/>
          </a:solidFill>
          <a:ln>
            <a:noFill/>
          </a:ln>
        </p:spPr>
      </p:sp>
      <p:sp>
        <p:nvSpPr>
          <p:cNvPr id="468" name="Google Shape;468;p4"/>
          <p:cNvSpPr txBox="1"/>
          <p:nvPr/>
        </p:nvSpPr>
        <p:spPr>
          <a:xfrm>
            <a:off x="6037508" y="4060825"/>
            <a:ext cx="18912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Arvo"/>
                <a:ea typeface="Arvo"/>
                <a:cs typeface="Arvo"/>
                <a:sym typeface="Arvo"/>
              </a:rPr>
              <a:t>práctica de la </a:t>
            </a:r>
            <a:endParaRPr sz="14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400" b="1" i="0" u="none" strike="noStrike" cap="none">
                <a:solidFill>
                  <a:srgbClr val="000000"/>
                </a:solidFill>
                <a:latin typeface="Arvo"/>
                <a:ea typeface="Arvo"/>
                <a:cs typeface="Arvo"/>
                <a:sym typeface="Arvo"/>
              </a:rPr>
              <a:t>EXPERIMENTA-</a:t>
            </a:r>
            <a:endParaRPr sz="14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400" b="1" i="0" u="none" strike="noStrike" cap="none">
                <a:solidFill>
                  <a:srgbClr val="000000"/>
                </a:solidFill>
                <a:latin typeface="Arvo"/>
                <a:ea typeface="Arvo"/>
                <a:cs typeface="Arvo"/>
                <a:sym typeface="Arvo"/>
              </a:rPr>
              <a:t>CIÓN</a:t>
            </a:r>
            <a:endParaRPr sz="1400" b="1" i="0" u="none" strike="noStrike" cap="none">
              <a:solidFill>
                <a:srgbClr val="000000"/>
              </a:solidFill>
              <a:latin typeface="Arvo"/>
              <a:ea typeface="Arvo"/>
              <a:cs typeface="Arvo"/>
              <a:sym typeface="Arvo"/>
            </a:endParaRPr>
          </a:p>
        </p:txBody>
      </p:sp>
      <p:sp>
        <p:nvSpPr>
          <p:cNvPr id="469" name="Google Shape;469;p4"/>
          <p:cNvSpPr txBox="1"/>
          <p:nvPr/>
        </p:nvSpPr>
        <p:spPr>
          <a:xfrm>
            <a:off x="1798825" y="4027454"/>
            <a:ext cx="18912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Arvo"/>
                <a:ea typeface="Arvo"/>
                <a:cs typeface="Arvo"/>
                <a:sym typeface="Arvo"/>
              </a:rPr>
              <a:t>práctica de la </a:t>
            </a:r>
            <a:endParaRPr sz="14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400" b="1" i="0" u="none" strike="noStrike" cap="none">
                <a:solidFill>
                  <a:srgbClr val="000000"/>
                </a:solidFill>
                <a:latin typeface="Arvo"/>
                <a:ea typeface="Arvo"/>
                <a:cs typeface="Arvo"/>
                <a:sym typeface="Arvo"/>
              </a:rPr>
              <a:t>CREACIÓN</a:t>
            </a:r>
            <a:endParaRPr sz="1400" b="1" i="0" u="none" strike="noStrike" cap="none">
              <a:solidFill>
                <a:srgbClr val="000000"/>
              </a:solidFill>
              <a:latin typeface="Arvo"/>
              <a:ea typeface="Arvo"/>
              <a:cs typeface="Arvo"/>
              <a:sym typeface="Arvo"/>
            </a:endParaRPr>
          </a:p>
        </p:txBody>
      </p:sp>
      <p:pic>
        <p:nvPicPr>
          <p:cNvPr id="470" name="Google Shape;470;p4"/>
          <p:cNvPicPr preferRelativeResize="0"/>
          <p:nvPr/>
        </p:nvPicPr>
        <p:blipFill>
          <a:blip r:embed="rId4">
            <a:alphaModFix/>
          </a:blip>
          <a:stretch>
            <a:fillRect/>
          </a:stretch>
        </p:blipFill>
        <p:spPr>
          <a:xfrm>
            <a:off x="5115300" y="398100"/>
            <a:ext cx="2114924" cy="529200"/>
          </a:xfrm>
          <a:prstGeom prst="rect">
            <a:avLst/>
          </a:prstGeom>
          <a:noFill/>
          <a:ln>
            <a:noFill/>
          </a:ln>
        </p:spPr>
      </p:pic>
      <p:pic>
        <p:nvPicPr>
          <p:cNvPr id="471" name="Google Shape;471;p4"/>
          <p:cNvPicPr preferRelativeResize="0"/>
          <p:nvPr/>
        </p:nvPicPr>
        <p:blipFill>
          <a:blip r:embed="rId5">
            <a:alphaModFix/>
          </a:blip>
          <a:stretch>
            <a:fillRect/>
          </a:stretch>
        </p:blipFill>
        <p:spPr>
          <a:xfrm>
            <a:off x="7230217" y="252300"/>
            <a:ext cx="2798981" cy="827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2698ca918e8_0_777"/>
          <p:cNvSpPr/>
          <p:nvPr/>
        </p:nvSpPr>
        <p:spPr>
          <a:xfrm>
            <a:off x="1255500" y="1213"/>
            <a:ext cx="7545600" cy="7740000"/>
          </a:xfrm>
          <a:prstGeom prst="rect">
            <a:avLst/>
          </a:prstGeom>
          <a:solidFill>
            <a:srgbClr val="E75B66"/>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g2698ca918e8_0_777"/>
          <p:cNvSpPr txBox="1">
            <a:spLocks noGrp="1"/>
          </p:cNvSpPr>
          <p:nvPr>
            <p:ph type="body" idx="1"/>
          </p:nvPr>
        </p:nvSpPr>
        <p:spPr>
          <a:xfrm>
            <a:off x="1518587" y="1332382"/>
            <a:ext cx="7019400" cy="5482800"/>
          </a:xfrm>
          <a:prstGeom prst="rect">
            <a:avLst/>
          </a:prstGeom>
          <a:noFill/>
          <a:ln>
            <a:noFill/>
          </a:ln>
        </p:spPr>
        <p:txBody>
          <a:bodyPr spcFirstLastPara="1" wrap="square" lIns="91425" tIns="91425" rIns="91425" bIns="91425" anchor="ctr" anchorCtr="0">
            <a:noAutofit/>
          </a:bodyPr>
          <a:lstStyle/>
          <a:p>
            <a:pPr marL="114300" lvl="0" indent="0" algn="ctr" rtl="0">
              <a:lnSpc>
                <a:spcPct val="115000"/>
              </a:lnSpc>
              <a:spcBef>
                <a:spcPts val="0"/>
              </a:spcBef>
              <a:spcAft>
                <a:spcPts val="0"/>
              </a:spcAft>
              <a:buSzPts val="1800"/>
              <a:buNone/>
            </a:pPr>
            <a:r>
              <a:rPr lang="es-CL" sz="3600" b="1">
                <a:solidFill>
                  <a:schemeClr val="lt1"/>
                </a:solidFill>
                <a:latin typeface="Arvo"/>
                <a:ea typeface="Arvo"/>
                <a:cs typeface="Arvo"/>
                <a:sym typeface="Arvo"/>
              </a:rPr>
              <a:t>¡VAMOS A LA ACCIÓN!</a:t>
            </a:r>
            <a:endParaRPr b="1"/>
          </a:p>
          <a:p>
            <a:pPr marL="114300" lvl="0" indent="0" algn="ctr" rtl="0">
              <a:lnSpc>
                <a:spcPct val="115000"/>
              </a:lnSpc>
              <a:spcBef>
                <a:spcPts val="0"/>
              </a:spcBef>
              <a:spcAft>
                <a:spcPts val="0"/>
              </a:spcAft>
              <a:buSzPts val="1800"/>
              <a:buNone/>
            </a:pPr>
            <a:endParaRPr sz="2400" b="1">
              <a:solidFill>
                <a:schemeClr val="lt1"/>
              </a:solidFill>
              <a:latin typeface="Cabin"/>
              <a:ea typeface="Cabin"/>
              <a:cs typeface="Cabin"/>
              <a:sym typeface="Cabin"/>
            </a:endParaRPr>
          </a:p>
          <a:p>
            <a:pPr marL="114300" lvl="0" indent="0" algn="l" rtl="0">
              <a:lnSpc>
                <a:spcPct val="115000"/>
              </a:lnSpc>
              <a:spcBef>
                <a:spcPts val="0"/>
              </a:spcBef>
              <a:spcAft>
                <a:spcPts val="0"/>
              </a:spcAft>
              <a:buSzPts val="1800"/>
              <a:buNone/>
            </a:pPr>
            <a:r>
              <a:rPr lang="es-CL" sz="2400">
                <a:solidFill>
                  <a:schemeClr val="lt1"/>
                </a:solidFill>
                <a:latin typeface="Cabin"/>
                <a:ea typeface="Cabin"/>
                <a:cs typeface="Cabin"/>
                <a:sym typeface="Cabin"/>
              </a:rPr>
              <a:t>Seleccionar </a:t>
            </a:r>
            <a:r>
              <a:rPr lang="es-CL" sz="2400">
                <a:solidFill>
                  <a:schemeClr val="dk1"/>
                </a:solidFill>
                <a:highlight>
                  <a:srgbClr val="00FFFF"/>
                </a:highlight>
                <a:latin typeface="Cabin"/>
                <a:ea typeface="Cabin"/>
                <a:cs typeface="Cabin"/>
                <a:sym typeface="Cabin"/>
              </a:rPr>
              <a:t>dos ideas </a:t>
            </a:r>
            <a:r>
              <a:rPr lang="es-CL" sz="2400">
                <a:solidFill>
                  <a:schemeClr val="lt1"/>
                </a:solidFill>
                <a:latin typeface="Cabin"/>
                <a:ea typeface="Cabin"/>
                <a:cs typeface="Cabin"/>
                <a:sym typeface="Cabin"/>
              </a:rPr>
              <a:t>finales en base a los siguientes criterios:</a:t>
            </a:r>
            <a:endParaRPr/>
          </a:p>
          <a:p>
            <a:pPr marL="114300" lvl="0" indent="0" algn="l" rtl="0">
              <a:lnSpc>
                <a:spcPct val="115000"/>
              </a:lnSpc>
              <a:spcBef>
                <a:spcPts val="0"/>
              </a:spcBef>
              <a:spcAft>
                <a:spcPts val="0"/>
              </a:spcAft>
              <a:buSzPts val="1800"/>
              <a:buNone/>
            </a:pPr>
            <a:endParaRPr sz="2400">
              <a:solidFill>
                <a:schemeClr val="lt1"/>
              </a:solidFill>
              <a:latin typeface="Cabin"/>
              <a:ea typeface="Cabin"/>
              <a:cs typeface="Cabin"/>
              <a:sym typeface="Cabin"/>
            </a:endParaRPr>
          </a:p>
          <a:p>
            <a:pPr marL="571500" lvl="0" indent="-457200" algn="l" rtl="0">
              <a:lnSpc>
                <a:spcPct val="115000"/>
              </a:lnSpc>
              <a:spcBef>
                <a:spcPts val="0"/>
              </a:spcBef>
              <a:spcAft>
                <a:spcPts val="0"/>
              </a:spcAft>
              <a:buClr>
                <a:schemeClr val="lt1"/>
              </a:buClr>
              <a:buSzPts val="1800"/>
              <a:buFont typeface="Arial"/>
              <a:buAutoNum type="alphaLcParenR"/>
            </a:pPr>
            <a:r>
              <a:rPr lang="es-CL" sz="2400">
                <a:solidFill>
                  <a:schemeClr val="lt1"/>
                </a:solidFill>
                <a:latin typeface="Cabin"/>
                <a:ea typeface="Cabin"/>
                <a:cs typeface="Cabin"/>
                <a:sym typeface="Cabin"/>
              </a:rPr>
              <a:t>Deben solucionar el problema seleccionado inicialmente</a:t>
            </a:r>
            <a:endParaRPr/>
          </a:p>
          <a:p>
            <a:pPr marL="571500" lvl="0" indent="-457200" algn="l" rtl="0">
              <a:lnSpc>
                <a:spcPct val="115000"/>
              </a:lnSpc>
              <a:spcBef>
                <a:spcPts val="0"/>
              </a:spcBef>
              <a:spcAft>
                <a:spcPts val="0"/>
              </a:spcAft>
              <a:buClr>
                <a:schemeClr val="lt1"/>
              </a:buClr>
              <a:buSzPts val="1800"/>
              <a:buFont typeface="Arial"/>
              <a:buAutoNum type="alphaLcParenR"/>
            </a:pPr>
            <a:r>
              <a:rPr lang="es-CL" sz="2400">
                <a:solidFill>
                  <a:schemeClr val="lt1"/>
                </a:solidFill>
                <a:latin typeface="Cabin"/>
                <a:ea typeface="Cabin"/>
                <a:cs typeface="Cabin"/>
                <a:sym typeface="Cabin"/>
              </a:rPr>
              <a:t>Deben ser productos, servicios o procesos nuevos que sean una versión mejorada, o bien, una versión completamente distinta a la original.</a:t>
            </a:r>
            <a:endParaRPr/>
          </a:p>
          <a:p>
            <a:pPr marL="571500" lvl="0" indent="-457200" algn="l" rtl="0">
              <a:lnSpc>
                <a:spcPct val="115000"/>
              </a:lnSpc>
              <a:spcBef>
                <a:spcPts val="0"/>
              </a:spcBef>
              <a:spcAft>
                <a:spcPts val="0"/>
              </a:spcAft>
              <a:buClr>
                <a:schemeClr val="lt1"/>
              </a:buClr>
              <a:buSzPts val="1800"/>
              <a:buFont typeface="Arial"/>
              <a:buAutoNum type="alphaLcParenR"/>
            </a:pPr>
            <a:r>
              <a:rPr lang="es-CL" sz="2400">
                <a:solidFill>
                  <a:schemeClr val="lt1"/>
                </a:solidFill>
                <a:latin typeface="Cabin"/>
                <a:ea typeface="Cabin"/>
                <a:cs typeface="Cabin"/>
                <a:sym typeface="Cabin"/>
              </a:rPr>
              <a:t>Deben ser ideas creativas, es decir, que sea diferentes a lo existente en el mercado.</a:t>
            </a:r>
            <a:endParaRPr/>
          </a:p>
          <a:p>
            <a:pPr marL="114300" lvl="0" indent="0" algn="ctr" rtl="0">
              <a:lnSpc>
                <a:spcPct val="115000"/>
              </a:lnSpc>
              <a:spcBef>
                <a:spcPts val="0"/>
              </a:spcBef>
              <a:spcAft>
                <a:spcPts val="0"/>
              </a:spcAft>
              <a:buSzPts val="1800"/>
              <a:buNone/>
            </a:pPr>
            <a:endParaRPr sz="2800">
              <a:solidFill>
                <a:schemeClr val="lt1"/>
              </a:solidFill>
              <a:latin typeface="Arvo"/>
              <a:ea typeface="Arvo"/>
              <a:cs typeface="Arvo"/>
              <a:sym typeface="Arvo"/>
            </a:endParaRPr>
          </a:p>
          <a:p>
            <a:pPr marL="114300" lvl="0" indent="0" algn="l" rtl="0">
              <a:lnSpc>
                <a:spcPct val="115000"/>
              </a:lnSpc>
              <a:spcBef>
                <a:spcPts val="0"/>
              </a:spcBef>
              <a:spcAft>
                <a:spcPts val="0"/>
              </a:spcAft>
              <a:buSzPts val="1800"/>
              <a:buNone/>
            </a:pPr>
            <a:endParaRPr sz="2400">
              <a:solidFill>
                <a:schemeClr val="lt1"/>
              </a:solidFill>
              <a:latin typeface="Arvo"/>
              <a:ea typeface="Arvo"/>
              <a:cs typeface="Arvo"/>
              <a:sym typeface="Arvo"/>
            </a:endParaRPr>
          </a:p>
          <a:p>
            <a:pPr marL="114300" lvl="0" indent="0" algn="ctr" rtl="0">
              <a:lnSpc>
                <a:spcPct val="115000"/>
              </a:lnSpc>
              <a:spcBef>
                <a:spcPts val="0"/>
              </a:spcBef>
              <a:spcAft>
                <a:spcPts val="0"/>
              </a:spcAft>
              <a:buSzPts val="1800"/>
              <a:buNone/>
            </a:pPr>
            <a:r>
              <a:rPr lang="es-CL" sz="2400">
                <a:solidFill>
                  <a:schemeClr val="lt1"/>
                </a:solidFill>
                <a:latin typeface="Cabin"/>
                <a:ea typeface="Cabin"/>
                <a:cs typeface="Cabin"/>
                <a:sym typeface="Cabin"/>
              </a:rPr>
              <a:t>Cuentan con 15 minutos para trabajar con sus equipos</a:t>
            </a:r>
            <a:endParaRPr sz="2400">
              <a:solidFill>
                <a:schemeClr val="lt1"/>
              </a:solidFill>
              <a:latin typeface="Cabin"/>
              <a:ea typeface="Cabin"/>
              <a:cs typeface="Cabin"/>
              <a:sym typeface="Cabin"/>
            </a:endParaRPr>
          </a:p>
          <a:p>
            <a:pPr marL="114300" lvl="0" indent="0" algn="ctr" rtl="0">
              <a:lnSpc>
                <a:spcPct val="115000"/>
              </a:lnSpc>
              <a:spcBef>
                <a:spcPts val="0"/>
              </a:spcBef>
              <a:spcAft>
                <a:spcPts val="0"/>
              </a:spcAft>
              <a:buSzPts val="1800"/>
              <a:buNone/>
            </a:pPr>
            <a:endParaRPr sz="2800" b="1">
              <a:solidFill>
                <a:schemeClr val="lt1"/>
              </a:solidFill>
              <a:latin typeface="Arvo"/>
              <a:ea typeface="Arvo"/>
              <a:cs typeface="Arvo"/>
              <a:sym typeface="Arv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2698ca918e8_0_782"/>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DESCRIBIR 2 MEJORES PROPUESTAS</a:t>
            </a:r>
            <a:endParaRPr sz="2400" b="1" i="0" u="none" strike="noStrike" cap="none">
              <a:solidFill>
                <a:srgbClr val="FF7A7A"/>
              </a:solidFill>
              <a:latin typeface="Arvo"/>
              <a:ea typeface="Arvo"/>
              <a:cs typeface="Arvo"/>
              <a:sym typeface="Arvo"/>
            </a:endParaRPr>
          </a:p>
        </p:txBody>
      </p:sp>
      <p:graphicFrame>
        <p:nvGraphicFramePr>
          <p:cNvPr id="872" name="Google Shape;872;g2698ca918e8_0_782"/>
          <p:cNvGraphicFramePr/>
          <p:nvPr/>
        </p:nvGraphicFramePr>
        <p:xfrm>
          <a:off x="1528802" y="1669943"/>
          <a:ext cx="6968625" cy="4937400"/>
        </p:xfrm>
        <a:graphic>
          <a:graphicData uri="http://schemas.openxmlformats.org/drawingml/2006/table">
            <a:tbl>
              <a:tblPr>
                <a:noFill/>
                <a:tableStyleId>{5EA42DA5-3147-4B8B-AAF1-B386E9E61D4F}</a:tableStyleId>
              </a:tblPr>
              <a:tblGrid>
                <a:gridCol w="3468375">
                  <a:extLst>
                    <a:ext uri="{9D8B030D-6E8A-4147-A177-3AD203B41FA5}">
                      <a16:colId xmlns:a16="http://schemas.microsoft.com/office/drawing/2014/main" val="20000"/>
                    </a:ext>
                  </a:extLst>
                </a:gridCol>
                <a:gridCol w="3500250">
                  <a:extLst>
                    <a:ext uri="{9D8B030D-6E8A-4147-A177-3AD203B41FA5}">
                      <a16:colId xmlns:a16="http://schemas.microsoft.com/office/drawing/2014/main" val="20001"/>
                    </a:ext>
                  </a:extLst>
                </a:gridCol>
              </a:tblGrid>
              <a:tr h="118250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2 MEJORES IDEAS PROPUESTAS POR EL EQUIPO</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(relativo al proceso creativo</a:t>
                      </a:r>
                      <a:endParaRPr sz="14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mediante SCAMPER)</a:t>
                      </a:r>
                      <a:endParaRPr sz="14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CRITERIO DE ELECCIÓN</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 (Acá deben anotar las razones </a:t>
                      </a:r>
                      <a:endParaRPr sz="14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de por qué  la eligieron)</a:t>
                      </a:r>
                      <a:endParaRPr sz="14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extLst>
                  <a:ext uri="{0D108BD9-81ED-4DB2-BD59-A6C34878D82A}">
                    <a16:rowId xmlns:a16="http://schemas.microsoft.com/office/drawing/2014/main" val="10000"/>
                  </a:ext>
                </a:extLst>
              </a:tr>
              <a:tr h="1877450">
                <a:tc>
                  <a:txBody>
                    <a:bodyPr/>
                    <a:lstStyle/>
                    <a:p>
                      <a:pPr marL="0" marR="0" lvl="0" indent="0" algn="l" rtl="0">
                        <a:lnSpc>
                          <a:spcPct val="100000"/>
                        </a:lnSpc>
                        <a:spcBef>
                          <a:spcPts val="0"/>
                        </a:spcBef>
                        <a:spcAft>
                          <a:spcPts val="0"/>
                        </a:spcAft>
                        <a:buClr>
                          <a:srgbClr val="000000"/>
                        </a:buClr>
                        <a:buSzPts val="1500"/>
                        <a:buFont typeface="Arial"/>
                        <a:buNone/>
                      </a:pPr>
                      <a:r>
                        <a:rPr lang="es-CL" sz="1500" u="none" strike="noStrike" cap="none">
                          <a:latin typeface="Cabin"/>
                          <a:ea typeface="Cabin"/>
                          <a:cs typeface="Cabin"/>
                          <a:sym typeface="Cabin"/>
                        </a:rPr>
                        <a:t>1.</a:t>
                      </a:r>
                      <a:endParaRPr sz="15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extLst>
                  <a:ext uri="{0D108BD9-81ED-4DB2-BD59-A6C34878D82A}">
                    <a16:rowId xmlns:a16="http://schemas.microsoft.com/office/drawing/2014/main" val="10001"/>
                  </a:ext>
                </a:extLst>
              </a:tr>
              <a:tr h="1877450">
                <a:tc>
                  <a:txBody>
                    <a:bodyPr/>
                    <a:lstStyle/>
                    <a:p>
                      <a:pPr marL="0" marR="0" lvl="0" indent="0" algn="l" rtl="0">
                        <a:lnSpc>
                          <a:spcPct val="100000"/>
                        </a:lnSpc>
                        <a:spcBef>
                          <a:spcPts val="0"/>
                        </a:spcBef>
                        <a:spcAft>
                          <a:spcPts val="0"/>
                        </a:spcAft>
                        <a:buClr>
                          <a:srgbClr val="000000"/>
                        </a:buClr>
                        <a:buSzPts val="1500"/>
                        <a:buFont typeface="Arial"/>
                        <a:buNone/>
                      </a:pPr>
                      <a:r>
                        <a:rPr lang="es-CL" sz="1500" u="none" strike="noStrike" cap="none">
                          <a:latin typeface="Cabin"/>
                          <a:ea typeface="Cabin"/>
                          <a:cs typeface="Cabin"/>
                          <a:sym typeface="Cabin"/>
                        </a:rPr>
                        <a:t>2.</a:t>
                      </a:r>
                      <a:endParaRPr sz="15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2698ca918e8_0_828"/>
          <p:cNvSpPr txBox="1"/>
          <p:nvPr/>
        </p:nvSpPr>
        <p:spPr>
          <a:xfrm>
            <a:off x="1522614" y="1208038"/>
            <a:ext cx="7018200" cy="3609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De </a:t>
            </a:r>
            <a:r>
              <a:rPr lang="es-CL" sz="1400" b="0" i="0" u="none" strike="noStrike" cap="none">
                <a:solidFill>
                  <a:schemeClr val="dk1"/>
                </a:solidFill>
                <a:highlight>
                  <a:srgbClr val="EBF58B"/>
                </a:highlight>
                <a:latin typeface="Cabin"/>
                <a:ea typeface="Cabin"/>
                <a:cs typeface="Cabin"/>
                <a:sym typeface="Cabin"/>
              </a:rPr>
              <a:t>manera individual</a:t>
            </a:r>
            <a:r>
              <a:rPr lang="es-CL" sz="1400" b="0" i="0" u="none" strike="noStrike" cap="none">
                <a:solidFill>
                  <a:schemeClr val="dk1"/>
                </a:solidFill>
                <a:latin typeface="Cabin"/>
                <a:ea typeface="Cabin"/>
                <a:cs typeface="Cabin"/>
                <a:sym typeface="Cabin"/>
              </a:rPr>
              <a:t>, cada integrante debe responder a las siguientes preguntas para comprender cómo aprende a fortalecer su creatividad. </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p:txBody>
      </p:sp>
      <p:graphicFrame>
        <p:nvGraphicFramePr>
          <p:cNvPr id="924" name="Google Shape;924;g2698ca918e8_0_828"/>
          <p:cNvGraphicFramePr/>
          <p:nvPr/>
        </p:nvGraphicFramePr>
        <p:xfrm>
          <a:off x="1522614" y="2064385"/>
          <a:ext cx="6906550" cy="5339465"/>
        </p:xfrm>
        <a:graphic>
          <a:graphicData uri="http://schemas.openxmlformats.org/drawingml/2006/table">
            <a:tbl>
              <a:tblPr>
                <a:noFill/>
                <a:tableStyleId>{5EA42DA5-3147-4B8B-AAF1-B386E9E61D4F}</a:tableStyleId>
              </a:tblPr>
              <a:tblGrid>
                <a:gridCol w="6906550">
                  <a:extLst>
                    <a:ext uri="{9D8B030D-6E8A-4147-A177-3AD203B41FA5}">
                      <a16:colId xmlns:a16="http://schemas.microsoft.com/office/drawing/2014/main" val="20000"/>
                    </a:ext>
                  </a:extLst>
                </a:gridCol>
              </a:tblGrid>
              <a:tr h="398775">
                <a:tc>
                  <a:txBody>
                    <a:bodyPr/>
                    <a:lstStyle/>
                    <a:p>
                      <a:pPr marL="0" marR="0" lvl="0" indent="0" algn="l" rtl="0">
                        <a:lnSpc>
                          <a:spcPct val="100000"/>
                        </a:lnSpc>
                        <a:spcBef>
                          <a:spcPts val="0"/>
                        </a:spcBef>
                        <a:spcAft>
                          <a:spcPts val="0"/>
                        </a:spcAft>
                        <a:buClr>
                          <a:srgbClr val="000000"/>
                        </a:buClr>
                        <a:buSzPts val="1800"/>
                        <a:buFont typeface="Arial"/>
                        <a:buNone/>
                      </a:pPr>
                      <a:r>
                        <a:rPr lang="es-CL" sz="1600" b="1" i="0" u="none" strike="noStrike" cap="none">
                          <a:solidFill>
                            <a:srgbClr val="000000"/>
                          </a:solidFill>
                          <a:latin typeface="Cabin"/>
                          <a:ea typeface="Cabin"/>
                          <a:cs typeface="Cabin"/>
                          <a:sym typeface="Cabin"/>
                        </a:rPr>
                        <a:t>NOMBRE ALUMNO 1:</a:t>
                      </a:r>
                      <a:r>
                        <a:rPr lang="es-CL" sz="1600" b="1" u="none" strike="noStrike" cap="none"/>
                        <a:t> </a:t>
                      </a:r>
                      <a:endParaRPr sz="1600" b="1" u="none" strike="noStrike" cap="none"/>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961275">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1.- ¿Cómo esta actividad me ayudó a fortalecer mi creatividad? ¿Por qué?.</a:t>
                      </a:r>
                      <a:endParaRPr sz="1600" u="none" strike="noStrike" cap="none"/>
                    </a:p>
                    <a:p>
                      <a:pPr marL="0" marR="0" lvl="0" indent="0" algn="ctr" rtl="0">
                        <a:lnSpc>
                          <a:spcPct val="100000"/>
                        </a:lnSpc>
                        <a:spcBef>
                          <a:spcPts val="0"/>
                        </a:spcBef>
                        <a:spcAft>
                          <a:spcPts val="0"/>
                        </a:spcAft>
                        <a:buClr>
                          <a:srgbClr val="000000"/>
                        </a:buClr>
                        <a:buSzPts val="1800"/>
                        <a:buFont typeface="Arial"/>
                        <a:buNone/>
                      </a:pPr>
                      <a:endParaRPr sz="1600" u="none" strike="noStrike" cap="none"/>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1"/>
                  </a:ext>
                </a:extLst>
              </a:tr>
              <a:tr h="1475475">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69125">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2.   ¿Qué ideas de mis compañeros, o algo que hayan realizado en esta actividad, me sirvió como inspiración para crear mis propias ideas? ¿Por qué?</a:t>
                      </a:r>
                      <a:endParaRPr sz="1200" b="1" i="0" u="none" strike="noStrike" cap="none">
                        <a:solidFill>
                          <a:schemeClr val="dk1"/>
                        </a:solidFill>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3"/>
                  </a:ext>
                </a:extLst>
              </a:tr>
              <a:tr h="128340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925" name="Google Shape;925;g2698ca918e8_0_828"/>
          <p:cNvSpPr txBox="1"/>
          <p:nvPr/>
        </p:nvSpPr>
        <p:spPr>
          <a:xfrm>
            <a:off x="1318276" y="41141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AUTOEVALUACIÓN </a:t>
            </a:r>
            <a:r>
              <a:rPr lang="es-CL" sz="2400" b="0" i="0" u="none" strike="noStrike" cap="none">
                <a:solidFill>
                  <a:schemeClr val="dk1"/>
                </a:solidFill>
                <a:latin typeface="Arvo"/>
                <a:ea typeface="Arvo"/>
                <a:cs typeface="Arvo"/>
                <a:sym typeface="Arvo"/>
              </a:rPr>
              <a:t>CAPACIDAD CREATIVA</a:t>
            </a:r>
            <a:endParaRPr sz="2400" b="0" i="0" u="none" strike="noStrike" cap="none">
              <a:solidFill>
                <a:schemeClr val="dk1"/>
              </a:solidFill>
              <a:latin typeface="Arvo"/>
              <a:ea typeface="Arvo"/>
              <a:cs typeface="Arvo"/>
              <a:sym typeface="Arv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2698ca918e8_0_849"/>
          <p:cNvSpPr txBox="1"/>
          <p:nvPr/>
        </p:nvSpPr>
        <p:spPr>
          <a:xfrm>
            <a:off x="1349457" y="338114"/>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5757"/>
                </a:solidFill>
                <a:latin typeface="Arvo"/>
                <a:ea typeface="Arvo"/>
                <a:cs typeface="Arvo"/>
                <a:sym typeface="Arvo"/>
              </a:rPr>
              <a:t>REFLEXIONEMOS</a:t>
            </a:r>
            <a:endParaRPr sz="2400" b="1" i="0" u="none" strike="noStrike" cap="none">
              <a:solidFill>
                <a:srgbClr val="575757"/>
              </a:solidFill>
              <a:latin typeface="Arvo"/>
              <a:ea typeface="Arvo"/>
              <a:cs typeface="Arvo"/>
              <a:sym typeface="Arvo"/>
            </a:endParaRPr>
          </a:p>
        </p:txBody>
      </p:sp>
      <p:sp>
        <p:nvSpPr>
          <p:cNvPr id="947" name="Google Shape;947;g2698ca918e8_0_849"/>
          <p:cNvSpPr txBox="1"/>
          <p:nvPr/>
        </p:nvSpPr>
        <p:spPr>
          <a:xfrm>
            <a:off x="1412232" y="1431403"/>
            <a:ext cx="5116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chemeClr val="lt1"/>
                </a:solidFill>
                <a:highlight>
                  <a:srgbClr val="E75B66"/>
                </a:highlight>
                <a:latin typeface="Cabin"/>
                <a:ea typeface="Cabin"/>
                <a:cs typeface="Cabin"/>
                <a:sym typeface="Cabin"/>
              </a:rPr>
              <a:t>MURO DE LA REFLEXIÓN </a:t>
            </a:r>
            <a:endParaRPr sz="2400" b="0" i="0" u="none" strike="noStrike" cap="none">
              <a:solidFill>
                <a:schemeClr val="lt1"/>
              </a:solidFill>
              <a:highlight>
                <a:srgbClr val="E75B66"/>
              </a:highlight>
              <a:latin typeface="Cabin"/>
              <a:ea typeface="Cabin"/>
              <a:cs typeface="Cabin"/>
              <a:sym typeface="Cabin"/>
            </a:endParaRPr>
          </a:p>
        </p:txBody>
      </p:sp>
      <p:sp>
        <p:nvSpPr>
          <p:cNvPr id="948" name="Google Shape;948;g2698ca918e8_0_849"/>
          <p:cNvSpPr txBox="1"/>
          <p:nvPr/>
        </p:nvSpPr>
        <p:spPr>
          <a:xfrm>
            <a:off x="1608384" y="2623313"/>
            <a:ext cx="3227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rgbClr val="E75B66"/>
                </a:solidFill>
                <a:latin typeface="Cabin"/>
                <a:ea typeface="Cabin"/>
                <a:cs typeface="Cabin"/>
                <a:sym typeface="Cabin"/>
              </a:rPr>
              <a:t>ELABORA UNA FRASE</a:t>
            </a:r>
            <a:endParaRPr sz="2400" b="0" i="0" u="none" strike="noStrike" cap="none">
              <a:solidFill>
                <a:srgbClr val="E75B66"/>
              </a:solidFill>
              <a:latin typeface="Cabin"/>
              <a:ea typeface="Cabin"/>
              <a:cs typeface="Cabin"/>
              <a:sym typeface="Cabin"/>
            </a:endParaRPr>
          </a:p>
        </p:txBody>
      </p:sp>
      <p:sp>
        <p:nvSpPr>
          <p:cNvPr id="949" name="Google Shape;949;g2698ca918e8_0_849"/>
          <p:cNvSpPr txBox="1"/>
          <p:nvPr/>
        </p:nvSpPr>
        <p:spPr>
          <a:xfrm>
            <a:off x="3040552" y="3275660"/>
            <a:ext cx="3227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rgbClr val="2070C1"/>
                </a:solidFill>
                <a:latin typeface="Cabin"/>
                <a:ea typeface="Cabin"/>
                <a:cs typeface="Cabin"/>
                <a:sym typeface="Cabin"/>
              </a:rPr>
              <a:t>DONDE MENCIONES </a:t>
            </a:r>
            <a:endParaRPr sz="2400" b="0" i="0" u="none" strike="noStrike" cap="none">
              <a:solidFill>
                <a:srgbClr val="2070C1"/>
              </a:solidFill>
              <a:latin typeface="Cabin"/>
              <a:ea typeface="Cabin"/>
              <a:cs typeface="Cabin"/>
              <a:sym typeface="Cabin"/>
            </a:endParaRPr>
          </a:p>
        </p:txBody>
      </p:sp>
      <p:sp>
        <p:nvSpPr>
          <p:cNvPr id="950" name="Google Shape;950;g2698ca918e8_0_849"/>
          <p:cNvSpPr txBox="1"/>
          <p:nvPr/>
        </p:nvSpPr>
        <p:spPr>
          <a:xfrm>
            <a:off x="3479977" y="4058981"/>
            <a:ext cx="49317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rgbClr val="50B152"/>
                </a:solidFill>
                <a:latin typeface="Cabin"/>
                <a:ea typeface="Cabin"/>
                <a:cs typeface="Cabin"/>
                <a:sym typeface="Cabin"/>
              </a:rPr>
              <a:t>LO MÁS IMPORTANTE QUE APRENDISTE </a:t>
            </a:r>
            <a:endParaRPr sz="2400" b="0" i="0" u="none" strike="noStrike" cap="none">
              <a:solidFill>
                <a:srgbClr val="50B152"/>
              </a:solidFill>
              <a:latin typeface="Cabin"/>
              <a:ea typeface="Cabin"/>
              <a:cs typeface="Cabin"/>
              <a:sym typeface="Cabin"/>
            </a:endParaRPr>
          </a:p>
        </p:txBody>
      </p:sp>
      <p:sp>
        <p:nvSpPr>
          <p:cNvPr id="951" name="Google Shape;951;g2698ca918e8_0_849"/>
          <p:cNvSpPr txBox="1"/>
          <p:nvPr/>
        </p:nvSpPr>
        <p:spPr>
          <a:xfrm>
            <a:off x="4099655" y="4827078"/>
            <a:ext cx="32055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rgbClr val="F8C045"/>
                </a:solidFill>
                <a:latin typeface="Cabin"/>
                <a:ea typeface="Cabin"/>
                <a:cs typeface="Cabin"/>
                <a:sym typeface="Cabin"/>
              </a:rPr>
              <a:t>EN LA SESIÓN DE HOY</a:t>
            </a:r>
            <a:endParaRPr sz="2400" b="0" i="0" u="none" strike="noStrike" cap="none">
              <a:solidFill>
                <a:srgbClr val="F8C045"/>
              </a:solidFill>
              <a:latin typeface="Cabin"/>
              <a:ea typeface="Cabin"/>
              <a:cs typeface="Cabin"/>
              <a:sym typeface="Cabin"/>
            </a:endParaRPr>
          </a:p>
        </p:txBody>
      </p:sp>
      <p:sp>
        <p:nvSpPr>
          <p:cNvPr id="952" name="Google Shape;952;g2698ca918e8_0_849"/>
          <p:cNvSpPr txBox="1"/>
          <p:nvPr/>
        </p:nvSpPr>
        <p:spPr>
          <a:xfrm>
            <a:off x="5022001" y="5712166"/>
            <a:ext cx="35805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chemeClr val="lt1"/>
                </a:solidFill>
                <a:highlight>
                  <a:srgbClr val="00FFFF"/>
                </a:highlight>
                <a:latin typeface="Cabin"/>
                <a:ea typeface="Cabin"/>
                <a:cs typeface="Cabin"/>
                <a:sym typeface="Cabin"/>
              </a:rPr>
              <a:t>Y COMPÁRTELA EN EL MURO</a:t>
            </a:r>
            <a:endParaRPr sz="2400" b="0" i="0" u="none" strike="noStrike" cap="none">
              <a:solidFill>
                <a:schemeClr val="lt1"/>
              </a:solidFill>
              <a:highlight>
                <a:srgbClr val="00FFFF"/>
              </a:highlight>
              <a:latin typeface="Cabin"/>
              <a:ea typeface="Cabin"/>
              <a:cs typeface="Cabin"/>
              <a:sym typeface="Cabi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2698ca918e8_0_1031"/>
          <p:cNvSpPr txBox="1"/>
          <p:nvPr/>
        </p:nvSpPr>
        <p:spPr>
          <a:xfrm>
            <a:off x="1365124" y="1405181"/>
            <a:ext cx="6927600" cy="1011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6000" b="1" i="0" u="none" strike="noStrike" cap="none">
                <a:solidFill>
                  <a:srgbClr val="F07978"/>
                </a:solidFill>
                <a:latin typeface="Arvo"/>
                <a:ea typeface="Arvo"/>
                <a:cs typeface="Arvo"/>
                <a:sym typeface="Arvo"/>
              </a:rPr>
              <a:t>OBJETIVOS SESIÓN</a:t>
            </a:r>
            <a:endParaRPr sz="6000" b="1" i="0" u="none" strike="noStrike" cap="none">
              <a:solidFill>
                <a:srgbClr val="F07978"/>
              </a:solidFill>
              <a:latin typeface="Arvo"/>
              <a:ea typeface="Arvo"/>
              <a:cs typeface="Arvo"/>
              <a:sym typeface="Arvo"/>
            </a:endParaRPr>
          </a:p>
        </p:txBody>
      </p:sp>
      <p:pic>
        <p:nvPicPr>
          <p:cNvPr id="989" name="Google Shape;989;g2698ca918e8_0_1031"/>
          <p:cNvPicPr preferRelativeResize="0"/>
          <p:nvPr/>
        </p:nvPicPr>
        <p:blipFill rotWithShape="1">
          <a:blip r:embed="rId3">
            <a:alphaModFix/>
          </a:blip>
          <a:srcRect/>
          <a:stretch/>
        </p:blipFill>
        <p:spPr>
          <a:xfrm>
            <a:off x="6568298" y="3358522"/>
            <a:ext cx="1821258" cy="1864117"/>
          </a:xfrm>
          <a:prstGeom prst="rect">
            <a:avLst/>
          </a:prstGeom>
          <a:noFill/>
          <a:ln>
            <a:noFill/>
          </a:ln>
        </p:spPr>
      </p:pic>
      <p:sp>
        <p:nvSpPr>
          <p:cNvPr id="990" name="Google Shape;990;g2698ca918e8_0_1031"/>
          <p:cNvSpPr txBox="1"/>
          <p:nvPr/>
        </p:nvSpPr>
        <p:spPr>
          <a:xfrm>
            <a:off x="1751458" y="3609859"/>
            <a:ext cx="4701600" cy="3385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0" i="0" u="none" strike="noStrike" cap="none">
                <a:solidFill>
                  <a:schemeClr val="dk1"/>
                </a:solidFill>
                <a:latin typeface="Cabin"/>
                <a:ea typeface="Cabin"/>
                <a:cs typeface="Cabin"/>
                <a:sym typeface="Cabin"/>
              </a:rPr>
              <a:t>Comprender y aplicar los pasos para evaluar los riesgos de las propuestas.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2698ca918e8_0_1037"/>
          <p:cNvSpPr txBox="1">
            <a:spLocks noGrp="1"/>
          </p:cNvSpPr>
          <p:nvPr>
            <p:ph type="body" idx="1"/>
          </p:nvPr>
        </p:nvSpPr>
        <p:spPr>
          <a:xfrm>
            <a:off x="1518587" y="494520"/>
            <a:ext cx="7019400" cy="51411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s-CL" sz="2800" b="1">
                <a:solidFill>
                  <a:schemeClr val="dk1"/>
                </a:solidFill>
                <a:latin typeface="Arvo"/>
                <a:ea typeface="Arvo"/>
                <a:cs typeface="Arvo"/>
                <a:sym typeface="Arvo"/>
              </a:rPr>
              <a:t>¡A JUGAR!</a:t>
            </a:r>
            <a:endParaRPr>
              <a:solidFill>
                <a:schemeClr val="dk1"/>
              </a:solidFill>
            </a:endParaRPr>
          </a:p>
          <a:p>
            <a:pPr marL="114300" lvl="0" indent="0" algn="l" rtl="0">
              <a:lnSpc>
                <a:spcPct val="115000"/>
              </a:lnSpc>
              <a:spcBef>
                <a:spcPts val="0"/>
              </a:spcBef>
              <a:spcAft>
                <a:spcPts val="0"/>
              </a:spcAft>
              <a:buSzPts val="1800"/>
              <a:buNone/>
            </a:pPr>
            <a:endParaRPr sz="2800" b="1">
              <a:solidFill>
                <a:schemeClr val="dk1"/>
              </a:solidFill>
              <a:latin typeface="Arvo"/>
              <a:ea typeface="Arvo"/>
              <a:cs typeface="Arvo"/>
              <a:sym typeface="Arvo"/>
            </a:endParaRPr>
          </a:p>
        </p:txBody>
      </p:sp>
      <p:sp>
        <p:nvSpPr>
          <p:cNvPr id="996" name="Google Shape;996;g2698ca918e8_0_1037"/>
          <p:cNvSpPr txBox="1"/>
          <p:nvPr/>
        </p:nvSpPr>
        <p:spPr>
          <a:xfrm>
            <a:off x="1644751" y="2246186"/>
            <a:ext cx="6767100" cy="2970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200" b="1" i="0" u="none" strike="noStrike" cap="none">
                <a:solidFill>
                  <a:schemeClr val="dk1"/>
                </a:solidFill>
                <a:latin typeface="Cabin"/>
                <a:ea typeface="Cabin"/>
                <a:cs typeface="Cabin"/>
                <a:sym typeface="Cabin"/>
              </a:rPr>
              <a:t>Identifica algún producto o servicio que haya fracasado en el último tiempo y respondan las siguientes preguntas: </a:t>
            </a:r>
            <a:endParaRPr sz="2200" b="1"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endParaRPr sz="22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200" b="0" i="0" u="none" strike="noStrike" cap="none">
                <a:solidFill>
                  <a:schemeClr val="dk1"/>
                </a:solidFill>
                <a:latin typeface="Cabin"/>
                <a:ea typeface="Cabin"/>
                <a:cs typeface="Cabin"/>
                <a:sym typeface="Cabin"/>
              </a:rPr>
              <a:t>¿Por qué fracasó en el mercado? (investigar en internet) </a:t>
            </a:r>
            <a:endParaRPr sz="22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200" b="0" i="0" u="none" strike="noStrike" cap="none">
                <a:solidFill>
                  <a:schemeClr val="dk1"/>
                </a:solidFill>
                <a:latin typeface="Cabin"/>
                <a:ea typeface="Cabin"/>
                <a:cs typeface="Cabin"/>
                <a:sym typeface="Cabin"/>
              </a:rPr>
              <a:t>¿Qué riesgos no previeron? </a:t>
            </a:r>
            <a:endParaRPr sz="2200" b="0" i="0" u="none" strike="noStrike" cap="none">
              <a:solidFill>
                <a:schemeClr val="dk1"/>
              </a:solidFill>
              <a:latin typeface="Cabin"/>
              <a:ea typeface="Cabin"/>
              <a:cs typeface="Cabin"/>
              <a:sym typeface="Cabi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2698ca918e8_0_1042"/>
          <p:cNvSpPr txBox="1"/>
          <p:nvPr/>
        </p:nvSpPr>
        <p:spPr>
          <a:xfrm>
            <a:off x="75150" y="1504663"/>
            <a:ext cx="4885200" cy="8475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400" b="1" i="0" u="none" strike="noStrike" cap="none">
                <a:solidFill>
                  <a:schemeClr val="dk2"/>
                </a:solidFill>
                <a:latin typeface="Arvo"/>
                <a:ea typeface="Arvo"/>
                <a:cs typeface="Arvo"/>
                <a:sym typeface="Arvo"/>
              </a:rPr>
              <a:t>RIESGOS CALCULADOS</a:t>
            </a:r>
            <a:endParaRPr sz="1400" b="0" i="0" u="none" strike="noStrike" cap="none">
              <a:solidFill>
                <a:schemeClr val="dk2"/>
              </a:solidFill>
              <a:latin typeface="Arvo"/>
              <a:ea typeface="Arvo"/>
              <a:cs typeface="Arvo"/>
              <a:sym typeface="Arvo"/>
            </a:endParaRPr>
          </a:p>
        </p:txBody>
      </p:sp>
      <p:sp>
        <p:nvSpPr>
          <p:cNvPr id="1002" name="Google Shape;1002;g2698ca918e8_0_1042"/>
          <p:cNvSpPr txBox="1"/>
          <p:nvPr/>
        </p:nvSpPr>
        <p:spPr>
          <a:xfrm>
            <a:off x="388050" y="2448738"/>
            <a:ext cx="4259400" cy="3786600"/>
          </a:xfrm>
          <a:prstGeom prst="rect">
            <a:avLst/>
          </a:prstGeom>
          <a:solidFill>
            <a:schemeClr val="lt1">
              <a:alpha val="82350"/>
            </a:schemeClr>
          </a:solid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Se trata de conocer el peor escenario y sus consecuencias, y aceptarlas como resultado posible. Pero también consiste en buscar reducir la incertidumbre hasta un nivel aceptable. </a:t>
            </a:r>
            <a:endParaRPr sz="2400" b="0" i="0" u="none" strike="noStrike" cap="none">
              <a:solidFill>
                <a:schemeClr val="dk1"/>
              </a:solidFill>
              <a:latin typeface="Cabin"/>
              <a:ea typeface="Cabin"/>
              <a:cs typeface="Cabin"/>
              <a:sym typeface="Cabin"/>
            </a:endParaRPr>
          </a:p>
        </p:txBody>
      </p:sp>
      <p:pic>
        <p:nvPicPr>
          <p:cNvPr id="1003" name="Google Shape;1003;g2698ca918e8_0_1042"/>
          <p:cNvPicPr preferRelativeResize="0"/>
          <p:nvPr/>
        </p:nvPicPr>
        <p:blipFill>
          <a:blip r:embed="rId3">
            <a:alphaModFix/>
          </a:blip>
          <a:stretch>
            <a:fillRect/>
          </a:stretch>
        </p:blipFill>
        <p:spPr>
          <a:xfrm>
            <a:off x="4885274" y="-11"/>
            <a:ext cx="5158727" cy="77400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2698ca918e8_0_1048"/>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PASOS PARA EVALUAR RIESGOS</a:t>
            </a:r>
            <a:endParaRPr sz="2400" b="1" i="0" u="none" strike="noStrike" cap="none">
              <a:solidFill>
                <a:srgbClr val="576C77"/>
              </a:solidFill>
              <a:latin typeface="Arvo"/>
              <a:ea typeface="Arvo"/>
              <a:cs typeface="Arvo"/>
              <a:sym typeface="Arvo"/>
            </a:endParaRPr>
          </a:p>
        </p:txBody>
      </p:sp>
      <p:sp>
        <p:nvSpPr>
          <p:cNvPr id="1009" name="Google Shape;1009;g2698ca918e8_0_1048"/>
          <p:cNvSpPr txBox="1"/>
          <p:nvPr/>
        </p:nvSpPr>
        <p:spPr>
          <a:xfrm>
            <a:off x="1471448" y="2087895"/>
            <a:ext cx="6845700" cy="4525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rabicPeriod"/>
            </a:pPr>
            <a:r>
              <a:rPr lang="es-CL" sz="2000" b="1" i="0" u="none" strike="noStrike" cap="none">
                <a:solidFill>
                  <a:schemeClr val="lt1"/>
                </a:solidFill>
                <a:highlight>
                  <a:srgbClr val="F07978"/>
                </a:highlight>
                <a:latin typeface="Cabin"/>
                <a:ea typeface="Cabin"/>
                <a:cs typeface="Cabin"/>
                <a:sym typeface="Cabin"/>
              </a:rPr>
              <a:t>IDENTIFICAR RIESGOS</a:t>
            </a:r>
            <a:r>
              <a:rPr lang="es-CL" sz="2000" b="0" i="0" u="none" strike="noStrike" cap="none">
                <a:solidFill>
                  <a:schemeClr val="dk1"/>
                </a:solidFill>
                <a:latin typeface="Cabin"/>
                <a:ea typeface="Cabin"/>
                <a:cs typeface="Cabin"/>
                <a:sym typeface="Cabin"/>
              </a:rPr>
              <a:t>, de acuerdo a dimensiones (o al menos las relevantes para el negocio). </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endParaRPr sz="2000" b="0" i="0" u="none" strike="noStrike" cap="none">
              <a:solidFill>
                <a:schemeClr val="dk1"/>
              </a:solidFill>
              <a:latin typeface="Cabin"/>
              <a:ea typeface="Cabin"/>
              <a:cs typeface="Cabin"/>
              <a:sym typeface="Cabin"/>
            </a:endParaRPr>
          </a:p>
          <a:p>
            <a:pPr marL="457200" marR="0" lvl="0" indent="-457200" algn="l" rtl="0">
              <a:lnSpc>
                <a:spcPct val="150000"/>
              </a:lnSpc>
              <a:spcBef>
                <a:spcPts val="0"/>
              </a:spcBef>
              <a:spcAft>
                <a:spcPts val="0"/>
              </a:spcAft>
              <a:buClr>
                <a:srgbClr val="000000"/>
              </a:buClr>
              <a:buSzPts val="1800"/>
              <a:buFont typeface="Arial"/>
              <a:buAutoNum type="arabicPeriod"/>
            </a:pPr>
            <a:r>
              <a:rPr lang="es-CL" sz="2000" b="1" i="0" u="none" strike="noStrike" cap="none">
                <a:solidFill>
                  <a:schemeClr val="lt1"/>
                </a:solidFill>
                <a:highlight>
                  <a:srgbClr val="F07978"/>
                </a:highlight>
                <a:latin typeface="Cabin"/>
                <a:ea typeface="Cabin"/>
                <a:cs typeface="Cabin"/>
                <a:sym typeface="Cabin"/>
              </a:rPr>
              <a:t>EVALUAR LOS RIESGOS </a:t>
            </a:r>
            <a:r>
              <a:rPr lang="es-CL" sz="2000" b="0" i="0" u="none" strike="noStrike" cap="none">
                <a:solidFill>
                  <a:schemeClr val="dk1"/>
                </a:solidFill>
                <a:latin typeface="Cabin"/>
                <a:ea typeface="Cabin"/>
                <a:cs typeface="Cabin"/>
                <a:sym typeface="Cabin"/>
              </a:rPr>
              <a:t>prioritarios en la matriz de riesgos:</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              - Identificar sus causas </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              - Estimar la probabilidad y consecuencia.</a:t>
            </a: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lnSpc>
                <a:spcPct val="150000"/>
              </a:lnSpc>
              <a:spcBef>
                <a:spcPts val="0"/>
              </a:spcBef>
              <a:spcAft>
                <a:spcPts val="0"/>
              </a:spcAft>
              <a:buNone/>
            </a:pPr>
            <a:r>
              <a:rPr lang="es-CL" sz="2000" b="0" i="0" u="none" strike="noStrike" cap="none">
                <a:solidFill>
                  <a:schemeClr val="dk1"/>
                </a:solidFill>
                <a:latin typeface="Cabin"/>
                <a:ea typeface="Cabin"/>
                <a:cs typeface="Cabin"/>
                <a:sym typeface="Cabin"/>
              </a:rPr>
              <a:t>3.   </a:t>
            </a:r>
            <a:r>
              <a:rPr lang="es-CL" sz="2000" b="1" i="0" u="none" strike="noStrike" cap="none">
                <a:solidFill>
                  <a:schemeClr val="lt1"/>
                </a:solidFill>
                <a:highlight>
                  <a:srgbClr val="F07978"/>
                </a:highlight>
                <a:latin typeface="Cabin"/>
                <a:ea typeface="Cabin"/>
                <a:cs typeface="Cabin"/>
                <a:sym typeface="Cabin"/>
              </a:rPr>
              <a:t>PLANIFICAR ACCIONES </a:t>
            </a:r>
            <a:r>
              <a:rPr lang="es-CL" sz="2000" b="0" i="0" u="none" strike="noStrike" cap="none">
                <a:solidFill>
                  <a:schemeClr val="dk1"/>
                </a:solidFill>
                <a:latin typeface="Cabin"/>
                <a:ea typeface="Cabin"/>
                <a:cs typeface="Cabin"/>
                <a:sym typeface="Cabin"/>
              </a:rPr>
              <a:t>para abordar los riesgos. </a:t>
            </a: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1010" name="Google Shape;1010;g2698ca918e8_0_1048" descr="Radioactivo con relleno sólido"/>
          <p:cNvPicPr preferRelativeResize="0"/>
          <p:nvPr/>
        </p:nvPicPr>
        <p:blipFill rotWithShape="1">
          <a:blip r:embed="rId3">
            <a:alphaModFix/>
          </a:blip>
          <a:srcRect/>
          <a:stretch/>
        </p:blipFill>
        <p:spPr>
          <a:xfrm>
            <a:off x="7236431" y="4167458"/>
            <a:ext cx="1203186" cy="14781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2698ca918e8_0_1054"/>
          <p:cNvSpPr/>
          <p:nvPr/>
        </p:nvSpPr>
        <p:spPr>
          <a:xfrm>
            <a:off x="1255500" y="1213"/>
            <a:ext cx="7545600" cy="7740000"/>
          </a:xfrm>
          <a:prstGeom prst="rect">
            <a:avLst/>
          </a:prstGeom>
          <a:solidFill>
            <a:srgbClr val="FF505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6" name="Google Shape;1016;g2698ca918e8_0_1054"/>
          <p:cNvSpPr txBox="1"/>
          <p:nvPr/>
        </p:nvSpPr>
        <p:spPr>
          <a:xfrm>
            <a:off x="1762823" y="2286257"/>
            <a:ext cx="6678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4400" b="1" i="0" u="none" strike="noStrike" cap="none">
                <a:solidFill>
                  <a:schemeClr val="dk2"/>
                </a:solidFill>
                <a:highlight>
                  <a:srgbClr val="FFFFFF"/>
                </a:highlight>
                <a:latin typeface="Arvo"/>
                <a:ea typeface="Arvo"/>
                <a:cs typeface="Arvo"/>
                <a:sym typeface="Arvo"/>
              </a:rPr>
              <a:t>PASO 1_ IDENTIFICAR RIESGOS  </a:t>
            </a:r>
            <a:endParaRPr sz="4400" b="1" i="0" u="none" strike="noStrike" cap="none">
              <a:solidFill>
                <a:schemeClr val="dk2"/>
              </a:solidFill>
              <a:highlight>
                <a:srgbClr val="FFFFFF"/>
              </a:highlight>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g2698ca918e8_0_1059"/>
          <p:cNvSpPr/>
          <p:nvPr/>
        </p:nvSpPr>
        <p:spPr>
          <a:xfrm>
            <a:off x="2744771" y="2050480"/>
            <a:ext cx="4387500" cy="4973100"/>
          </a:xfrm>
          <a:prstGeom prst="blockArc">
            <a:avLst>
              <a:gd name="adj1" fmla="val 13114286"/>
              <a:gd name="adj2" fmla="val 16200000"/>
              <a:gd name="adj3" fmla="val 3900"/>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2" name="Google Shape;1022;g2698ca918e8_0_1059"/>
          <p:cNvSpPr/>
          <p:nvPr/>
        </p:nvSpPr>
        <p:spPr>
          <a:xfrm>
            <a:off x="2744771" y="2050480"/>
            <a:ext cx="4387500" cy="4973100"/>
          </a:xfrm>
          <a:prstGeom prst="blockArc">
            <a:avLst>
              <a:gd name="adj1" fmla="val 10028571"/>
              <a:gd name="adj2" fmla="val 13114286"/>
              <a:gd name="adj3" fmla="val 3900"/>
            </a:avLst>
          </a:prstGeom>
          <a:solidFill>
            <a:srgbClr val="00669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Google Shape;1023;g2698ca918e8_0_1059"/>
          <p:cNvSpPr/>
          <p:nvPr/>
        </p:nvSpPr>
        <p:spPr>
          <a:xfrm>
            <a:off x="2836687" y="2174400"/>
            <a:ext cx="3981900" cy="4973100"/>
          </a:xfrm>
          <a:prstGeom prst="blockArc">
            <a:avLst>
              <a:gd name="adj1" fmla="val 6942857"/>
              <a:gd name="adj2" fmla="val 10028571"/>
              <a:gd name="adj3" fmla="val 3900"/>
            </a:avLst>
          </a:prstGeom>
          <a:solidFill>
            <a:srgbClr val="7030A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4" name="Google Shape;1024;g2698ca918e8_0_1059"/>
          <p:cNvSpPr/>
          <p:nvPr/>
        </p:nvSpPr>
        <p:spPr>
          <a:xfrm>
            <a:off x="2744771" y="2050480"/>
            <a:ext cx="4387500" cy="4973100"/>
          </a:xfrm>
          <a:prstGeom prst="blockArc">
            <a:avLst>
              <a:gd name="adj1" fmla="val 3857143"/>
              <a:gd name="adj2" fmla="val 6942857"/>
              <a:gd name="adj3" fmla="val 3900"/>
            </a:avLst>
          </a:prstGeom>
          <a:solidFill>
            <a:schemeClr val="accent5"/>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5" name="Google Shape;1025;g2698ca918e8_0_1059"/>
          <p:cNvSpPr/>
          <p:nvPr/>
        </p:nvSpPr>
        <p:spPr>
          <a:xfrm>
            <a:off x="2744771" y="2050480"/>
            <a:ext cx="4387500" cy="4973100"/>
          </a:xfrm>
          <a:prstGeom prst="blockArc">
            <a:avLst>
              <a:gd name="adj1" fmla="val 771429"/>
              <a:gd name="adj2" fmla="val 3857143"/>
              <a:gd name="adj3" fmla="val 3900"/>
            </a:avLst>
          </a:prstGeom>
          <a:solidFill>
            <a:srgbClr val="FFAA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6" name="Google Shape;1026;g2698ca918e8_0_1059"/>
          <p:cNvSpPr/>
          <p:nvPr/>
        </p:nvSpPr>
        <p:spPr>
          <a:xfrm>
            <a:off x="2744771" y="2050480"/>
            <a:ext cx="4387500" cy="4973100"/>
          </a:xfrm>
          <a:prstGeom prst="blockArc">
            <a:avLst>
              <a:gd name="adj1" fmla="val 19285714"/>
              <a:gd name="adj2" fmla="val 771429"/>
              <a:gd name="adj3" fmla="val 3900"/>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7" name="Google Shape;1027;g2698ca918e8_0_1059"/>
          <p:cNvSpPr/>
          <p:nvPr/>
        </p:nvSpPr>
        <p:spPr>
          <a:xfrm>
            <a:off x="2744771" y="2050480"/>
            <a:ext cx="4387500" cy="4973100"/>
          </a:xfrm>
          <a:prstGeom prst="blockArc">
            <a:avLst>
              <a:gd name="adj1" fmla="val 16200000"/>
              <a:gd name="adj2" fmla="val 19285714"/>
              <a:gd name="adj3" fmla="val 39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8" name="Google Shape;1028;g2698ca918e8_0_1059"/>
          <p:cNvSpPr/>
          <p:nvPr/>
        </p:nvSpPr>
        <p:spPr>
          <a:xfrm>
            <a:off x="4089694" y="3574915"/>
            <a:ext cx="1697700" cy="1924200"/>
          </a:xfrm>
          <a:prstGeom prst="ellipse">
            <a:avLst/>
          </a:prstGeom>
          <a:solidFill>
            <a:srgbClr val="FF33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9" name="Google Shape;1029;g2698ca918e8_0_1059"/>
          <p:cNvSpPr txBox="1"/>
          <p:nvPr/>
        </p:nvSpPr>
        <p:spPr>
          <a:xfrm>
            <a:off x="4338294" y="3856696"/>
            <a:ext cx="1200300" cy="1360500"/>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s-CL" sz="1900" b="1" i="0" u="none" strike="noStrike" cap="none">
                <a:solidFill>
                  <a:schemeClr val="lt1"/>
                </a:solidFill>
                <a:latin typeface="Arial"/>
                <a:ea typeface="Arial"/>
                <a:cs typeface="Arial"/>
                <a:sym typeface="Arial"/>
              </a:rPr>
              <a:t>RIESGOS</a:t>
            </a:r>
            <a:endParaRPr sz="1400" b="0" i="0" u="none" strike="noStrike" cap="none">
              <a:solidFill>
                <a:srgbClr val="000000"/>
              </a:solidFill>
              <a:latin typeface="Arial"/>
              <a:ea typeface="Arial"/>
              <a:cs typeface="Arial"/>
              <a:sym typeface="Arial"/>
            </a:endParaRPr>
          </a:p>
        </p:txBody>
      </p:sp>
      <p:sp>
        <p:nvSpPr>
          <p:cNvPr id="1030" name="Google Shape;1030;g2698ca918e8_0_1059"/>
          <p:cNvSpPr/>
          <p:nvPr/>
        </p:nvSpPr>
        <p:spPr>
          <a:xfrm>
            <a:off x="4344327" y="1425525"/>
            <a:ext cx="1188300" cy="1347000"/>
          </a:xfrm>
          <a:prstGeom prst="ellipse">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1" name="Google Shape;1031;g2698ca918e8_0_1059"/>
          <p:cNvSpPr txBox="1"/>
          <p:nvPr/>
        </p:nvSpPr>
        <p:spPr>
          <a:xfrm>
            <a:off x="4490692" y="1588239"/>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Mercado</a:t>
            </a:r>
            <a:endParaRPr sz="1400" b="0" i="0" u="none" strike="noStrike" cap="none">
              <a:solidFill>
                <a:schemeClr val="lt1"/>
              </a:solidFill>
              <a:latin typeface="Cabin"/>
              <a:ea typeface="Cabin"/>
              <a:cs typeface="Cabin"/>
              <a:sym typeface="Cabin"/>
            </a:endParaRPr>
          </a:p>
        </p:txBody>
      </p:sp>
      <p:sp>
        <p:nvSpPr>
          <p:cNvPr id="1032" name="Google Shape;1032;g2698ca918e8_0_1059"/>
          <p:cNvSpPr/>
          <p:nvPr/>
        </p:nvSpPr>
        <p:spPr>
          <a:xfrm>
            <a:off x="6025981" y="2343461"/>
            <a:ext cx="1188300" cy="1347000"/>
          </a:xfrm>
          <a:prstGeom prst="ellipse">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3" name="Google Shape;1033;g2698ca918e8_0_1059"/>
          <p:cNvSpPr txBox="1"/>
          <p:nvPr/>
        </p:nvSpPr>
        <p:spPr>
          <a:xfrm>
            <a:off x="6221424" y="2528566"/>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Recursos</a:t>
            </a:r>
            <a:endParaRPr sz="1400" b="0" i="0" u="none" strike="noStrike" cap="none">
              <a:solidFill>
                <a:schemeClr val="lt1"/>
              </a:solidFill>
              <a:latin typeface="Cabin"/>
              <a:ea typeface="Cabin"/>
              <a:cs typeface="Cabin"/>
              <a:sym typeface="Cabin"/>
            </a:endParaRPr>
          </a:p>
        </p:txBody>
      </p:sp>
      <p:sp>
        <p:nvSpPr>
          <p:cNvPr id="1034" name="Google Shape;1034;g2698ca918e8_0_1059"/>
          <p:cNvSpPr/>
          <p:nvPr/>
        </p:nvSpPr>
        <p:spPr>
          <a:xfrm>
            <a:off x="6441316" y="4406041"/>
            <a:ext cx="1188300" cy="1347000"/>
          </a:xfrm>
          <a:prstGeom prst="ellipse">
            <a:avLst/>
          </a:prstGeom>
          <a:solidFill>
            <a:srgbClr val="FFAA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5" name="Google Shape;1035;g2698ca918e8_0_1059"/>
          <p:cNvSpPr txBox="1"/>
          <p:nvPr/>
        </p:nvSpPr>
        <p:spPr>
          <a:xfrm>
            <a:off x="6465857" y="4603288"/>
            <a:ext cx="1137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Competencia</a:t>
            </a:r>
            <a:endParaRPr sz="1400" b="0" i="0" u="none" strike="noStrike" cap="none">
              <a:solidFill>
                <a:schemeClr val="lt1"/>
              </a:solidFill>
              <a:latin typeface="Cabin"/>
              <a:ea typeface="Cabin"/>
              <a:cs typeface="Cabin"/>
              <a:sym typeface="Cabin"/>
            </a:endParaRPr>
          </a:p>
        </p:txBody>
      </p:sp>
      <p:sp>
        <p:nvSpPr>
          <p:cNvPr id="1036" name="Google Shape;1036;g2698ca918e8_0_1059"/>
          <p:cNvSpPr/>
          <p:nvPr/>
        </p:nvSpPr>
        <p:spPr>
          <a:xfrm>
            <a:off x="5277574" y="6060104"/>
            <a:ext cx="1188300" cy="1347000"/>
          </a:xfrm>
          <a:prstGeom prst="ellipse">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7" name="Google Shape;1037;g2698ca918e8_0_1059"/>
          <p:cNvSpPr txBox="1"/>
          <p:nvPr/>
        </p:nvSpPr>
        <p:spPr>
          <a:xfrm>
            <a:off x="5451594" y="6257351"/>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Clientes</a:t>
            </a:r>
            <a:endParaRPr sz="1400" b="0" i="0" u="none" strike="noStrike" cap="none">
              <a:solidFill>
                <a:schemeClr val="lt1"/>
              </a:solidFill>
              <a:latin typeface="Cabin"/>
              <a:ea typeface="Cabin"/>
              <a:cs typeface="Cabin"/>
              <a:sym typeface="Cabin"/>
            </a:endParaRPr>
          </a:p>
        </p:txBody>
      </p:sp>
      <p:sp>
        <p:nvSpPr>
          <p:cNvPr id="1038" name="Google Shape;1038;g2698ca918e8_0_1059"/>
          <p:cNvSpPr/>
          <p:nvPr/>
        </p:nvSpPr>
        <p:spPr>
          <a:xfrm>
            <a:off x="3411078" y="6060104"/>
            <a:ext cx="1188300" cy="1347000"/>
          </a:xfrm>
          <a:prstGeom prst="ellipse">
            <a:avLst/>
          </a:prstGeom>
          <a:solidFill>
            <a:srgbClr val="7030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9" name="Google Shape;1039;g2698ca918e8_0_1059"/>
          <p:cNvSpPr txBox="1"/>
          <p:nvPr/>
        </p:nvSpPr>
        <p:spPr>
          <a:xfrm>
            <a:off x="3585097" y="6257351"/>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Ambiente</a:t>
            </a:r>
            <a:endParaRPr sz="1400" b="0" i="0" u="none" strike="noStrike" cap="none">
              <a:solidFill>
                <a:schemeClr val="lt1"/>
              </a:solidFill>
              <a:latin typeface="Cabin"/>
              <a:ea typeface="Cabin"/>
              <a:cs typeface="Cabin"/>
              <a:sym typeface="Cabin"/>
            </a:endParaRPr>
          </a:p>
        </p:txBody>
      </p:sp>
      <p:sp>
        <p:nvSpPr>
          <p:cNvPr id="1040" name="Google Shape;1040;g2698ca918e8_0_1059"/>
          <p:cNvSpPr/>
          <p:nvPr/>
        </p:nvSpPr>
        <p:spPr>
          <a:xfrm>
            <a:off x="2247337" y="4406041"/>
            <a:ext cx="1188300" cy="1347000"/>
          </a:xfrm>
          <a:prstGeom prst="ellipse">
            <a:avLst/>
          </a:prstGeom>
          <a:solidFill>
            <a:srgbClr val="0066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1" name="Google Shape;1041;g2698ca918e8_0_1059"/>
          <p:cNvSpPr txBox="1"/>
          <p:nvPr/>
        </p:nvSpPr>
        <p:spPr>
          <a:xfrm>
            <a:off x="2421356" y="4603288"/>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Negocio</a:t>
            </a:r>
            <a:endParaRPr sz="1400" b="0" i="0" u="none" strike="noStrike" cap="none">
              <a:solidFill>
                <a:schemeClr val="lt1"/>
              </a:solidFill>
              <a:latin typeface="Cabin"/>
              <a:ea typeface="Cabin"/>
              <a:cs typeface="Cabin"/>
              <a:sym typeface="Cabin"/>
            </a:endParaRPr>
          </a:p>
        </p:txBody>
      </p:sp>
      <p:sp>
        <p:nvSpPr>
          <p:cNvPr id="1042" name="Google Shape;1042;g2698ca918e8_0_1059"/>
          <p:cNvSpPr/>
          <p:nvPr/>
        </p:nvSpPr>
        <p:spPr>
          <a:xfrm>
            <a:off x="2662671" y="2343461"/>
            <a:ext cx="1188300" cy="1347000"/>
          </a:xfrm>
          <a:prstGeom prst="ellipse">
            <a:avLst/>
          </a:prstGeom>
          <a:solidFill>
            <a:srgbClr val="0066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3" name="Google Shape;1043;g2698ca918e8_0_1059"/>
          <p:cNvSpPr txBox="1"/>
          <p:nvPr/>
        </p:nvSpPr>
        <p:spPr>
          <a:xfrm>
            <a:off x="2836690" y="2540707"/>
            <a:ext cx="840300" cy="9525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Equipo</a:t>
            </a:r>
            <a:endParaRPr sz="1600" b="0" i="0" u="none" strike="noStrike" cap="none">
              <a:solidFill>
                <a:schemeClr val="lt1"/>
              </a:solidFill>
              <a:latin typeface="Cabin"/>
              <a:ea typeface="Cabin"/>
              <a:cs typeface="Cabin"/>
              <a:sym typeface="Cabin"/>
            </a:endParaRPr>
          </a:p>
        </p:txBody>
      </p:sp>
      <p:sp>
        <p:nvSpPr>
          <p:cNvPr id="1044" name="Google Shape;1044;g2698ca918e8_0_1059"/>
          <p:cNvSpPr txBox="1"/>
          <p:nvPr/>
        </p:nvSpPr>
        <p:spPr>
          <a:xfrm>
            <a:off x="5688970" y="1219883"/>
            <a:ext cx="2640300" cy="597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¿Existe una necesidad no atendida? ¿Qué tan único es el producto? ¿Existe una diferenciación sostenible?</a:t>
            </a:r>
            <a:endParaRPr sz="1200" b="0" i="0" u="none" strike="noStrike" cap="none">
              <a:solidFill>
                <a:schemeClr val="dk1"/>
              </a:solidFill>
              <a:latin typeface="Cabin"/>
              <a:ea typeface="Cabin"/>
              <a:cs typeface="Cabin"/>
              <a:sym typeface="Cabin"/>
            </a:endParaRPr>
          </a:p>
        </p:txBody>
      </p:sp>
      <p:sp>
        <p:nvSpPr>
          <p:cNvPr id="1045" name="Google Shape;1045;g2698ca918e8_0_1059"/>
          <p:cNvSpPr/>
          <p:nvPr/>
        </p:nvSpPr>
        <p:spPr>
          <a:xfrm>
            <a:off x="7250552" y="2655698"/>
            <a:ext cx="1758900" cy="72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¿Contamos con disponibilidad de recursos o es acotada? </a:t>
            </a:r>
            <a:endParaRPr sz="1200" b="0" i="0" u="none" strike="noStrike" cap="none">
              <a:solidFill>
                <a:schemeClr val="dk1"/>
              </a:solidFill>
              <a:latin typeface="Cabin"/>
              <a:ea typeface="Cabin"/>
              <a:cs typeface="Cabin"/>
              <a:sym typeface="Cabin"/>
            </a:endParaRPr>
          </a:p>
        </p:txBody>
      </p:sp>
      <p:sp>
        <p:nvSpPr>
          <p:cNvPr id="1046" name="Google Shape;1046;g2698ca918e8_0_1059"/>
          <p:cNvSpPr txBox="1"/>
          <p:nvPr/>
        </p:nvSpPr>
        <p:spPr>
          <a:xfrm>
            <a:off x="7750628" y="4521390"/>
            <a:ext cx="1570500" cy="1347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¿Qué tan competitivo son los competidores actuales?</a:t>
            </a:r>
            <a:br>
              <a:rPr lang="es-CL" sz="1200" b="0" i="0" u="none" strike="noStrike" cap="none">
                <a:solidFill>
                  <a:schemeClr val="dk1"/>
                </a:solidFill>
                <a:latin typeface="Cabin"/>
                <a:ea typeface="Cabin"/>
                <a:cs typeface="Cabin"/>
                <a:sym typeface="Cabin"/>
              </a:rPr>
            </a:br>
            <a:r>
              <a:rPr lang="es-CL" sz="1200" b="0" i="0" u="none" strike="noStrike" cap="none">
                <a:solidFill>
                  <a:schemeClr val="dk1"/>
                </a:solidFill>
                <a:latin typeface="Cabin"/>
                <a:ea typeface="Cabin"/>
                <a:cs typeface="Cabin"/>
                <a:sym typeface="Cabin"/>
              </a:rPr>
              <a:t>¿Qué tan fácil es que entren nuevos competidores? </a:t>
            </a:r>
            <a:endParaRPr sz="1200" b="0" i="0" u="none" strike="noStrike" cap="none">
              <a:solidFill>
                <a:schemeClr val="dk1"/>
              </a:solidFill>
              <a:latin typeface="Cabin"/>
              <a:ea typeface="Cabin"/>
              <a:cs typeface="Cabin"/>
              <a:sym typeface="Cabin"/>
            </a:endParaRPr>
          </a:p>
        </p:txBody>
      </p:sp>
      <p:sp>
        <p:nvSpPr>
          <p:cNvPr id="1047" name="Google Shape;1047;g2698ca918e8_0_1059"/>
          <p:cNvSpPr txBox="1"/>
          <p:nvPr/>
        </p:nvSpPr>
        <p:spPr>
          <a:xfrm>
            <a:off x="6431534" y="6520011"/>
            <a:ext cx="2595600" cy="597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¿Qué podría afectar la relación con los clientes?</a:t>
            </a:r>
            <a:endParaRPr sz="1200" b="0" i="0" u="none" strike="noStrike" cap="none">
              <a:solidFill>
                <a:schemeClr val="dk1"/>
              </a:solidFill>
              <a:latin typeface="Cabin"/>
              <a:ea typeface="Cabin"/>
              <a:cs typeface="Cabin"/>
              <a:sym typeface="Cabin"/>
            </a:endParaRPr>
          </a:p>
        </p:txBody>
      </p:sp>
      <p:sp>
        <p:nvSpPr>
          <p:cNvPr id="1048" name="Google Shape;1048;g2698ca918e8_0_1059"/>
          <p:cNvSpPr txBox="1"/>
          <p:nvPr/>
        </p:nvSpPr>
        <p:spPr>
          <a:xfrm>
            <a:off x="871788" y="6559169"/>
            <a:ext cx="2268600" cy="61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¿Qué factores del ambiente/país podrían afectar mi negocio?</a:t>
            </a:r>
            <a:endParaRPr sz="1200" b="0" i="0" u="none" strike="noStrike" cap="none">
              <a:solidFill>
                <a:schemeClr val="dk1"/>
              </a:solidFill>
              <a:latin typeface="Cabin"/>
              <a:ea typeface="Cabin"/>
              <a:cs typeface="Cabin"/>
              <a:sym typeface="Cabin"/>
            </a:endParaRPr>
          </a:p>
        </p:txBody>
      </p:sp>
      <p:sp>
        <p:nvSpPr>
          <p:cNvPr id="1049" name="Google Shape;1049;g2698ca918e8_0_1059"/>
          <p:cNvSpPr txBox="1"/>
          <p:nvPr/>
        </p:nvSpPr>
        <p:spPr>
          <a:xfrm>
            <a:off x="812580" y="4292154"/>
            <a:ext cx="1313700" cy="61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¿Qué factores pondrían en riesgo el negocio? (lugar, leyes, otros)</a:t>
            </a:r>
            <a:endParaRPr sz="1400" b="0" i="0" u="none" strike="noStrike" cap="none">
              <a:solidFill>
                <a:schemeClr val="dk1"/>
              </a:solidFill>
              <a:latin typeface="Arial"/>
              <a:ea typeface="Arial"/>
              <a:cs typeface="Arial"/>
              <a:sym typeface="Arial"/>
            </a:endParaRPr>
          </a:p>
        </p:txBody>
      </p:sp>
      <p:sp>
        <p:nvSpPr>
          <p:cNvPr id="1050" name="Google Shape;1050;g2698ca918e8_0_1059"/>
          <p:cNvSpPr txBox="1"/>
          <p:nvPr/>
        </p:nvSpPr>
        <p:spPr>
          <a:xfrm>
            <a:off x="722854" y="2569705"/>
            <a:ext cx="1882500" cy="425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200" b="0" i="0" u="none" strike="noStrike" cap="none">
                <a:solidFill>
                  <a:schemeClr val="dk1"/>
                </a:solidFill>
                <a:latin typeface="Cabin"/>
                <a:ea typeface="Cabin"/>
                <a:cs typeface="Cabin"/>
                <a:sym typeface="Cabin"/>
              </a:rPr>
              <a:t>¿Qué factores pondrían en riesgo al equipo?</a:t>
            </a:r>
            <a:endParaRPr sz="1200" b="0" i="0" u="none" strike="noStrike" cap="none">
              <a:solidFill>
                <a:schemeClr val="dk1"/>
              </a:solidFill>
              <a:latin typeface="Cabin"/>
              <a:ea typeface="Cabin"/>
              <a:cs typeface="Cabin"/>
              <a:sym typeface="Cabin"/>
            </a:endParaRPr>
          </a:p>
        </p:txBody>
      </p:sp>
      <p:sp>
        <p:nvSpPr>
          <p:cNvPr id="1051" name="Google Shape;1051;g2698ca918e8_0_1059"/>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1_ IDENTIFICAR RIESGOS  </a:t>
            </a:r>
            <a:endParaRPr sz="2400" b="1" i="0" u="none" strike="noStrike" cap="none">
              <a:solidFill>
                <a:schemeClr val="lt1"/>
              </a:solidFill>
              <a:highlight>
                <a:srgbClr val="F07978"/>
              </a:highlight>
              <a:latin typeface="Arvo"/>
              <a:ea typeface="Arvo"/>
              <a:cs typeface="Arvo"/>
              <a:sym typeface="Arv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44"/>
                                        </p:tgtEl>
                                        <p:attrNameLst>
                                          <p:attrName>style.visibility</p:attrName>
                                        </p:attrNameLst>
                                      </p:cBhvr>
                                      <p:to>
                                        <p:strVal val="visible"/>
                                      </p:to>
                                    </p:set>
                                    <p:animEffect transition="in" filter="fade">
                                      <p:cBhvr>
                                        <p:cTn id="11" dur="1000"/>
                                        <p:tgtEl>
                                          <p:spTgt spid="1044"/>
                                        </p:tgtEl>
                                      </p:cBhvr>
                                    </p:animEffect>
                                  </p:childTnLst>
                                </p:cTn>
                              </p:par>
                              <p:par>
                                <p:cTn id="12" presetID="10" presetClass="entr" presetSubtype="0" fill="hold" nodeType="withEffect">
                                  <p:stCondLst>
                                    <p:cond delay="0"/>
                                  </p:stCondLst>
                                  <p:childTnLst>
                                    <p:set>
                                      <p:cBhvr>
                                        <p:cTn id="13" dur="1" fill="hold">
                                          <p:stCondLst>
                                            <p:cond delay="0"/>
                                          </p:stCondLst>
                                        </p:cTn>
                                        <p:tgtEl>
                                          <p:spTgt spid="1045"/>
                                        </p:tgtEl>
                                        <p:attrNameLst>
                                          <p:attrName>style.visibility</p:attrName>
                                        </p:attrNameLst>
                                      </p:cBhvr>
                                      <p:to>
                                        <p:strVal val="visible"/>
                                      </p:to>
                                    </p:set>
                                    <p:animEffect transition="in" filter="fade">
                                      <p:cBhvr>
                                        <p:cTn id="14" dur="1000"/>
                                        <p:tgtEl>
                                          <p:spTgt spid="1045"/>
                                        </p:tgtEl>
                                      </p:cBhvr>
                                    </p:animEffect>
                                  </p:childTnLst>
                                </p:cTn>
                              </p:par>
                              <p:par>
                                <p:cTn id="15" presetID="10" presetClass="entr" presetSubtype="0" fill="hold" nodeType="withEffect">
                                  <p:stCondLst>
                                    <p:cond delay="0"/>
                                  </p:stCondLst>
                                  <p:childTnLst>
                                    <p:set>
                                      <p:cBhvr>
                                        <p:cTn id="16" dur="1" fill="hold">
                                          <p:stCondLst>
                                            <p:cond delay="0"/>
                                          </p:stCondLst>
                                        </p:cTn>
                                        <p:tgtEl>
                                          <p:spTgt spid="1046"/>
                                        </p:tgtEl>
                                        <p:attrNameLst>
                                          <p:attrName>style.visibility</p:attrName>
                                        </p:attrNameLst>
                                      </p:cBhvr>
                                      <p:to>
                                        <p:strVal val="visible"/>
                                      </p:to>
                                    </p:set>
                                    <p:animEffect transition="in" filter="fade">
                                      <p:cBhvr>
                                        <p:cTn id="17" dur="1000"/>
                                        <p:tgtEl>
                                          <p:spTgt spid="1046"/>
                                        </p:tgtEl>
                                      </p:cBhvr>
                                    </p:animEffect>
                                  </p:childTnLst>
                                </p:cTn>
                              </p:par>
                              <p:par>
                                <p:cTn id="18" presetID="10" presetClass="entr" presetSubtype="0" fill="hold" nodeType="withEffect">
                                  <p:stCondLst>
                                    <p:cond delay="0"/>
                                  </p:stCondLst>
                                  <p:childTnLst>
                                    <p:set>
                                      <p:cBhvr>
                                        <p:cTn id="19" dur="1" fill="hold">
                                          <p:stCondLst>
                                            <p:cond delay="0"/>
                                          </p:stCondLst>
                                        </p:cTn>
                                        <p:tgtEl>
                                          <p:spTgt spid="1047"/>
                                        </p:tgtEl>
                                        <p:attrNameLst>
                                          <p:attrName>style.visibility</p:attrName>
                                        </p:attrNameLst>
                                      </p:cBhvr>
                                      <p:to>
                                        <p:strVal val="visible"/>
                                      </p:to>
                                    </p:set>
                                    <p:animEffect transition="in" filter="fade">
                                      <p:cBhvr>
                                        <p:cTn id="20" dur="1000"/>
                                        <p:tgtEl>
                                          <p:spTgt spid="1047"/>
                                        </p:tgtEl>
                                      </p:cBhvr>
                                    </p:animEffect>
                                  </p:childTnLst>
                                </p:cTn>
                              </p:par>
                              <p:par>
                                <p:cTn id="21" presetID="10" presetClass="entr" presetSubtype="0" fill="hold" nodeType="withEffect">
                                  <p:stCondLst>
                                    <p:cond delay="0"/>
                                  </p:stCondLst>
                                  <p:childTnLst>
                                    <p:set>
                                      <p:cBhvr>
                                        <p:cTn id="22" dur="1" fill="hold">
                                          <p:stCondLst>
                                            <p:cond delay="0"/>
                                          </p:stCondLst>
                                        </p:cTn>
                                        <p:tgtEl>
                                          <p:spTgt spid="1048"/>
                                        </p:tgtEl>
                                        <p:attrNameLst>
                                          <p:attrName>style.visibility</p:attrName>
                                        </p:attrNameLst>
                                      </p:cBhvr>
                                      <p:to>
                                        <p:strVal val="visible"/>
                                      </p:to>
                                    </p:set>
                                    <p:animEffect transition="in" filter="fade">
                                      <p:cBhvr>
                                        <p:cTn id="23" dur="1000"/>
                                        <p:tgtEl>
                                          <p:spTgt spid="1048"/>
                                        </p:tgtEl>
                                      </p:cBhvr>
                                    </p:animEffect>
                                  </p:childTnLst>
                                </p:cTn>
                              </p:par>
                              <p:par>
                                <p:cTn id="24" presetID="10" presetClass="entr" presetSubtype="0" fill="hold" nodeType="withEffect">
                                  <p:stCondLst>
                                    <p:cond delay="0"/>
                                  </p:stCondLst>
                                  <p:childTnLst>
                                    <p:set>
                                      <p:cBhvr>
                                        <p:cTn id="25" dur="1" fill="hold">
                                          <p:stCondLst>
                                            <p:cond delay="0"/>
                                          </p:stCondLst>
                                        </p:cTn>
                                        <p:tgtEl>
                                          <p:spTgt spid="1049"/>
                                        </p:tgtEl>
                                        <p:attrNameLst>
                                          <p:attrName>style.visibility</p:attrName>
                                        </p:attrNameLst>
                                      </p:cBhvr>
                                      <p:to>
                                        <p:strVal val="visible"/>
                                      </p:to>
                                    </p:set>
                                    <p:animEffect transition="in" filter="fade">
                                      <p:cBhvr>
                                        <p:cTn id="26" dur="1000"/>
                                        <p:tgtEl>
                                          <p:spTgt spid="1049"/>
                                        </p:tgtEl>
                                      </p:cBhvr>
                                    </p:animEffect>
                                  </p:childTnLst>
                                </p:cTn>
                              </p:par>
                              <p:par>
                                <p:cTn id="27" presetID="10" presetClass="entr" presetSubtype="0" fill="hold" nodeType="withEffect">
                                  <p:stCondLst>
                                    <p:cond delay="0"/>
                                  </p:stCondLst>
                                  <p:childTnLst>
                                    <p:set>
                                      <p:cBhvr>
                                        <p:cTn id="28" dur="1" fill="hold">
                                          <p:stCondLst>
                                            <p:cond delay="0"/>
                                          </p:stCondLst>
                                        </p:cTn>
                                        <p:tgtEl>
                                          <p:spTgt spid="1050"/>
                                        </p:tgtEl>
                                        <p:attrNameLst>
                                          <p:attrName>style.visibility</p:attrName>
                                        </p:attrNameLst>
                                      </p:cBhvr>
                                      <p:to>
                                        <p:strVal val="visible"/>
                                      </p:to>
                                    </p:set>
                                    <p:animEffect transition="in" filter="fade">
                                      <p:cBhvr>
                                        <p:cTn id="29" dur="1000"/>
                                        <p:tgtEl>
                                          <p:spTgt spid="10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44"/>
                                        </p:tgtEl>
                                        <p:attrNameLst>
                                          <p:attrName>style.visibility</p:attrName>
                                        </p:attrNameLst>
                                      </p:cBhvr>
                                      <p:to>
                                        <p:strVal val="visible"/>
                                      </p:to>
                                    </p:set>
                                    <p:animEffect transition="in" filter="fade">
                                      <p:cBhvr>
                                        <p:cTn id="34" dur="10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graphicFrame>
        <p:nvGraphicFramePr>
          <p:cNvPr id="514" name="Google Shape;514;p8"/>
          <p:cNvGraphicFramePr/>
          <p:nvPr/>
        </p:nvGraphicFramePr>
        <p:xfrm>
          <a:off x="1532467" y="1300327"/>
          <a:ext cx="7098800" cy="6142225"/>
        </p:xfrm>
        <a:graphic>
          <a:graphicData uri="http://schemas.openxmlformats.org/drawingml/2006/table">
            <a:tbl>
              <a:tblPr>
                <a:noFill/>
                <a:tableStyleId>{5EA42DA5-3147-4B8B-AAF1-B386E9E61D4F}</a:tableStyleId>
              </a:tblPr>
              <a:tblGrid>
                <a:gridCol w="1036850">
                  <a:extLst>
                    <a:ext uri="{9D8B030D-6E8A-4147-A177-3AD203B41FA5}">
                      <a16:colId xmlns:a16="http://schemas.microsoft.com/office/drawing/2014/main" val="20000"/>
                    </a:ext>
                  </a:extLst>
                </a:gridCol>
                <a:gridCol w="2020650">
                  <a:extLst>
                    <a:ext uri="{9D8B030D-6E8A-4147-A177-3AD203B41FA5}">
                      <a16:colId xmlns:a16="http://schemas.microsoft.com/office/drawing/2014/main" val="20001"/>
                    </a:ext>
                  </a:extLst>
                </a:gridCol>
                <a:gridCol w="2020650">
                  <a:extLst>
                    <a:ext uri="{9D8B030D-6E8A-4147-A177-3AD203B41FA5}">
                      <a16:colId xmlns:a16="http://schemas.microsoft.com/office/drawing/2014/main" val="20002"/>
                    </a:ext>
                  </a:extLst>
                </a:gridCol>
                <a:gridCol w="2020650">
                  <a:extLst>
                    <a:ext uri="{9D8B030D-6E8A-4147-A177-3AD203B41FA5}">
                      <a16:colId xmlns:a16="http://schemas.microsoft.com/office/drawing/2014/main" val="20003"/>
                    </a:ext>
                  </a:extLst>
                </a:gridCol>
              </a:tblGrid>
              <a:tr h="1090350">
                <a:tc>
                  <a:txBody>
                    <a:bodyPr/>
                    <a:lstStyle/>
                    <a:p>
                      <a:pPr marL="0" marR="0" lvl="0" indent="0" algn="ctr" rtl="0">
                        <a:lnSpc>
                          <a:spcPct val="100000"/>
                        </a:lnSpc>
                        <a:spcBef>
                          <a:spcPts val="0"/>
                        </a:spcBef>
                        <a:spcAft>
                          <a:spcPts val="0"/>
                        </a:spcAft>
                        <a:buClr>
                          <a:srgbClr val="000000"/>
                        </a:buClr>
                        <a:buSzPts val="1600"/>
                        <a:buFont typeface="Arial"/>
                        <a:buNone/>
                      </a:pPr>
                      <a:endParaRPr sz="16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Arial"/>
                        <a:buNone/>
                      </a:pPr>
                      <a:r>
                        <a:rPr lang="es-CL" sz="1200" b="1" u="none" strike="noStrike" cap="none">
                          <a:solidFill>
                            <a:schemeClr val="dk1"/>
                          </a:solidFill>
                          <a:latin typeface="Cabin"/>
                          <a:ea typeface="Cabin"/>
                          <a:cs typeface="Cabin"/>
                          <a:sym typeface="Cabin"/>
                        </a:rPr>
                        <a:t>¿Qué contenidos/actividades fueron difíciles de abordar para mí? ¿por qué?</a:t>
                      </a:r>
                      <a:endParaRPr sz="1200" b="1" u="none" strike="noStrike" cap="none">
                        <a:solidFill>
                          <a:schemeClr val="dk1"/>
                        </a:solidFill>
                        <a:latin typeface="Cabin"/>
                        <a:ea typeface="Cabin"/>
                        <a:cs typeface="Cabin"/>
                        <a:sym typeface="Cabin"/>
                      </a:endParaRPr>
                    </a:p>
                  </a:txBody>
                  <a:tcPr marL="29650" marR="29650" marT="40625" marB="406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¿Cómo puedo definir con mis palabras “detección de oportunidad”?</a:t>
                      </a:r>
                      <a:endParaRPr sz="1200" b="1"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200"/>
                        <a:buFont typeface="Arial"/>
                        <a:buNone/>
                      </a:pPr>
                      <a:endParaRPr sz="1200" b="1" u="none" strike="noStrike" cap="none">
                        <a:solidFill>
                          <a:schemeClr val="dk1"/>
                        </a:solidFill>
                        <a:latin typeface="Cabin"/>
                        <a:ea typeface="Cabin"/>
                        <a:cs typeface="Cabin"/>
                        <a:sym typeface="Cabin"/>
                      </a:endParaRPr>
                    </a:p>
                  </a:txBody>
                  <a:tcPr marL="29650" marR="29650" marT="40625" marB="406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7000"/>
                        </a:lnSpc>
                        <a:spcBef>
                          <a:spcPts val="0"/>
                        </a:spcBef>
                        <a:spcAft>
                          <a:spcPts val="0"/>
                        </a:spcAft>
                        <a:buClr>
                          <a:schemeClr val="dk1"/>
                        </a:buClr>
                        <a:buSzPts val="1200"/>
                        <a:buFont typeface="Arial"/>
                        <a:buNone/>
                      </a:pPr>
                      <a:r>
                        <a:rPr lang="es-CL" sz="1200" b="1" u="none" strike="noStrike" cap="none">
                          <a:solidFill>
                            <a:schemeClr val="dk1"/>
                          </a:solidFill>
                          <a:latin typeface="Cabin"/>
                          <a:ea typeface="Cabin"/>
                          <a:cs typeface="Cabin"/>
                          <a:sym typeface="Cabin"/>
                        </a:rPr>
                        <a:t>¿Cuál fue mi nivel de compromiso con el equipo y en qué aspecto(s) de la evaluación tuve un mejor desempeño?</a:t>
                      </a:r>
                      <a:endParaRPr sz="1200" i="1" u="none" strike="noStrike" cap="none">
                        <a:latin typeface="Cabin"/>
                        <a:ea typeface="Cabin"/>
                        <a:cs typeface="Cabin"/>
                        <a:sym typeface="Cabin"/>
                      </a:endParaRPr>
                    </a:p>
                  </a:txBody>
                  <a:tcPr marL="29650" marR="29650" marT="40625" marB="406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010375">
                <a:tc>
                  <a:txBody>
                    <a:bodyPr/>
                    <a:lstStyle/>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highlight>
                            <a:srgbClr val="EBF58B"/>
                          </a:highlight>
                          <a:latin typeface="Cabin"/>
                          <a:ea typeface="Cabin"/>
                          <a:cs typeface="Cabin"/>
                          <a:sym typeface="Cabin"/>
                        </a:rPr>
                        <a:t>NOMBRE ESTUDIANTE 1</a:t>
                      </a:r>
                      <a:endParaRPr sz="1000" u="none" strike="noStrike" cap="none">
                        <a:highlight>
                          <a:srgbClr val="EBF58B"/>
                        </a:highlight>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010375">
                <a:tc>
                  <a:txBody>
                    <a:bodyPr/>
                    <a:lstStyle/>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highlight>
                            <a:srgbClr val="EBF58B"/>
                          </a:highlight>
                          <a:latin typeface="Cabin"/>
                          <a:ea typeface="Cabin"/>
                          <a:cs typeface="Cabin"/>
                          <a:sym typeface="Cabin"/>
                        </a:rPr>
                        <a:t>NOMBRE ESTUDIANTE 2</a:t>
                      </a:r>
                      <a:endParaRPr sz="1000" u="none" strike="noStrike" cap="none">
                        <a:highlight>
                          <a:srgbClr val="EBF58B"/>
                        </a:highlight>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1010375">
                <a:tc>
                  <a:txBody>
                    <a:bodyPr/>
                    <a:lstStyle/>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highlight>
                            <a:srgbClr val="EBF58B"/>
                          </a:highlight>
                          <a:latin typeface="Cabin"/>
                          <a:ea typeface="Cabin"/>
                          <a:cs typeface="Cabin"/>
                          <a:sym typeface="Cabin"/>
                        </a:rPr>
                        <a:t>NOMBRE ESTUDIANTE 3</a:t>
                      </a:r>
                      <a:endParaRPr sz="1000" u="none" strike="noStrike" cap="none">
                        <a:highlight>
                          <a:srgbClr val="EBF58B"/>
                        </a:highlight>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1010375">
                <a:tc>
                  <a:txBody>
                    <a:bodyPr/>
                    <a:lstStyle/>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highlight>
                            <a:srgbClr val="EBF58B"/>
                          </a:highlight>
                          <a:latin typeface="Cabin"/>
                          <a:ea typeface="Cabin"/>
                          <a:cs typeface="Cabin"/>
                          <a:sym typeface="Cabin"/>
                        </a:rPr>
                        <a:t>NOMBRE ESTUDIANTE 4</a:t>
                      </a:r>
                      <a:endParaRPr sz="1000" u="none" strike="noStrike" cap="none">
                        <a:highlight>
                          <a:srgbClr val="EBF58B"/>
                        </a:highlight>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1010375">
                <a:tc>
                  <a:txBody>
                    <a:bodyPr/>
                    <a:lstStyle/>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highlight>
                            <a:srgbClr val="EBF58B"/>
                          </a:highlight>
                          <a:latin typeface="Cabin"/>
                          <a:ea typeface="Cabin"/>
                          <a:cs typeface="Cabin"/>
                          <a:sym typeface="Cabin"/>
                        </a:rPr>
                        <a:t>NOMBRE ESTUDIANTE 5</a:t>
                      </a:r>
                      <a:endParaRPr sz="1000" u="none" strike="noStrike" cap="none">
                        <a:highlight>
                          <a:srgbClr val="EBF58B"/>
                        </a:highlight>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latin typeface="Cabin"/>
                        <a:ea typeface="Cabin"/>
                        <a:cs typeface="Cabin"/>
                        <a:sym typeface="Cabin"/>
                      </a:endParaRPr>
                    </a:p>
                  </a:txBody>
                  <a:tcPr marL="75325" marR="75325" marT="103175" marB="10317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15" name="Google Shape;515;p8"/>
          <p:cNvSpPr txBox="1"/>
          <p:nvPr/>
        </p:nvSpPr>
        <p:spPr>
          <a:xfrm>
            <a:off x="1451248" y="302776"/>
            <a:ext cx="68664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400" b="1" i="0" u="none" strike="noStrike" cap="none">
                <a:solidFill>
                  <a:srgbClr val="000000"/>
                </a:solidFill>
                <a:latin typeface="Arvo"/>
                <a:ea typeface="Arvo"/>
                <a:cs typeface="Arvo"/>
                <a:sym typeface="Arvo"/>
              </a:rPr>
              <a:t>REFLEXIÓN</a:t>
            </a:r>
            <a:r>
              <a:rPr lang="es-CL" sz="2400" b="0" i="0" u="none" strike="noStrike" cap="none">
                <a:solidFill>
                  <a:srgbClr val="000000"/>
                </a:solidFill>
                <a:latin typeface="Arvo"/>
                <a:ea typeface="Arvo"/>
                <a:cs typeface="Arvo"/>
                <a:sym typeface="Arvo"/>
              </a:rPr>
              <a:t> EVALUACIÓN 2</a:t>
            </a:r>
            <a:endParaRPr sz="1400" b="0" i="0" u="none" strike="noStrike" cap="none">
              <a:solidFill>
                <a:srgbClr val="000000"/>
              </a:solidFill>
              <a:latin typeface="Arvo"/>
              <a:ea typeface="Arvo"/>
              <a:cs typeface="Arvo"/>
              <a:sym typeface="Arv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2698ca918e8_0_1457"/>
          <p:cNvSpPr/>
          <p:nvPr/>
        </p:nvSpPr>
        <p:spPr>
          <a:xfrm>
            <a:off x="2744771" y="2050480"/>
            <a:ext cx="4387500" cy="4973100"/>
          </a:xfrm>
          <a:prstGeom prst="blockArc">
            <a:avLst>
              <a:gd name="adj1" fmla="val 13114286"/>
              <a:gd name="adj2" fmla="val 16200000"/>
              <a:gd name="adj3" fmla="val 3900"/>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7" name="Google Shape;1057;g2698ca918e8_0_1457"/>
          <p:cNvSpPr/>
          <p:nvPr/>
        </p:nvSpPr>
        <p:spPr>
          <a:xfrm>
            <a:off x="2744771" y="2050480"/>
            <a:ext cx="4387500" cy="4973100"/>
          </a:xfrm>
          <a:prstGeom prst="blockArc">
            <a:avLst>
              <a:gd name="adj1" fmla="val 10028571"/>
              <a:gd name="adj2" fmla="val 13114286"/>
              <a:gd name="adj3" fmla="val 3900"/>
            </a:avLst>
          </a:prstGeom>
          <a:solidFill>
            <a:srgbClr val="00669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8" name="Google Shape;1058;g2698ca918e8_0_1457"/>
          <p:cNvSpPr/>
          <p:nvPr/>
        </p:nvSpPr>
        <p:spPr>
          <a:xfrm>
            <a:off x="2836687" y="2174400"/>
            <a:ext cx="3981900" cy="4973100"/>
          </a:xfrm>
          <a:prstGeom prst="blockArc">
            <a:avLst>
              <a:gd name="adj1" fmla="val 6942857"/>
              <a:gd name="adj2" fmla="val 10028571"/>
              <a:gd name="adj3" fmla="val 3900"/>
            </a:avLst>
          </a:prstGeom>
          <a:solidFill>
            <a:srgbClr val="7030A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9" name="Google Shape;1059;g2698ca918e8_0_1457"/>
          <p:cNvSpPr/>
          <p:nvPr/>
        </p:nvSpPr>
        <p:spPr>
          <a:xfrm>
            <a:off x="2744771" y="2050480"/>
            <a:ext cx="4387500" cy="4973100"/>
          </a:xfrm>
          <a:prstGeom prst="blockArc">
            <a:avLst>
              <a:gd name="adj1" fmla="val 3857143"/>
              <a:gd name="adj2" fmla="val 6942857"/>
              <a:gd name="adj3" fmla="val 3900"/>
            </a:avLst>
          </a:prstGeom>
          <a:solidFill>
            <a:schemeClr val="accent5"/>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0" name="Google Shape;1060;g2698ca918e8_0_1457"/>
          <p:cNvSpPr/>
          <p:nvPr/>
        </p:nvSpPr>
        <p:spPr>
          <a:xfrm>
            <a:off x="2744771" y="2050480"/>
            <a:ext cx="4387500" cy="4973100"/>
          </a:xfrm>
          <a:prstGeom prst="blockArc">
            <a:avLst>
              <a:gd name="adj1" fmla="val 771429"/>
              <a:gd name="adj2" fmla="val 3857143"/>
              <a:gd name="adj3" fmla="val 3900"/>
            </a:avLst>
          </a:prstGeom>
          <a:solidFill>
            <a:srgbClr val="FFAA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1" name="Google Shape;1061;g2698ca918e8_0_1457"/>
          <p:cNvSpPr/>
          <p:nvPr/>
        </p:nvSpPr>
        <p:spPr>
          <a:xfrm>
            <a:off x="2744771" y="2050480"/>
            <a:ext cx="4387500" cy="4973100"/>
          </a:xfrm>
          <a:prstGeom prst="blockArc">
            <a:avLst>
              <a:gd name="adj1" fmla="val 19285714"/>
              <a:gd name="adj2" fmla="val 771429"/>
              <a:gd name="adj3" fmla="val 3900"/>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2" name="Google Shape;1062;g2698ca918e8_0_1457"/>
          <p:cNvSpPr/>
          <p:nvPr/>
        </p:nvSpPr>
        <p:spPr>
          <a:xfrm>
            <a:off x="2744771" y="2050480"/>
            <a:ext cx="4387500" cy="4973100"/>
          </a:xfrm>
          <a:prstGeom prst="blockArc">
            <a:avLst>
              <a:gd name="adj1" fmla="val 16200000"/>
              <a:gd name="adj2" fmla="val 19285714"/>
              <a:gd name="adj3" fmla="val 39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3" name="Google Shape;1063;g2698ca918e8_0_1457"/>
          <p:cNvSpPr/>
          <p:nvPr/>
        </p:nvSpPr>
        <p:spPr>
          <a:xfrm>
            <a:off x="4089694" y="3574915"/>
            <a:ext cx="1697700" cy="1924200"/>
          </a:xfrm>
          <a:prstGeom prst="ellipse">
            <a:avLst/>
          </a:prstGeom>
          <a:solidFill>
            <a:srgbClr val="FF33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4" name="Google Shape;1064;g2698ca918e8_0_1457"/>
          <p:cNvSpPr txBox="1"/>
          <p:nvPr/>
        </p:nvSpPr>
        <p:spPr>
          <a:xfrm>
            <a:off x="4338294" y="3856696"/>
            <a:ext cx="1200300" cy="1360500"/>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None/>
            </a:pPr>
            <a:r>
              <a:rPr lang="es-CL" sz="1900" b="1" i="0" u="none" strike="noStrike" cap="none">
                <a:solidFill>
                  <a:schemeClr val="lt1"/>
                </a:solidFill>
                <a:latin typeface="Arial"/>
                <a:ea typeface="Arial"/>
                <a:cs typeface="Arial"/>
                <a:sym typeface="Arial"/>
              </a:rPr>
              <a:t>RIESGOS</a:t>
            </a:r>
            <a:endParaRPr sz="1400" b="0" i="0" u="none" strike="noStrike" cap="none">
              <a:solidFill>
                <a:srgbClr val="000000"/>
              </a:solidFill>
              <a:latin typeface="Arial"/>
              <a:ea typeface="Arial"/>
              <a:cs typeface="Arial"/>
              <a:sym typeface="Arial"/>
            </a:endParaRPr>
          </a:p>
        </p:txBody>
      </p:sp>
      <p:sp>
        <p:nvSpPr>
          <p:cNvPr id="1065" name="Google Shape;1065;g2698ca918e8_0_1457"/>
          <p:cNvSpPr/>
          <p:nvPr/>
        </p:nvSpPr>
        <p:spPr>
          <a:xfrm>
            <a:off x="4344327" y="1425525"/>
            <a:ext cx="1188300" cy="1347000"/>
          </a:xfrm>
          <a:prstGeom prst="ellipse">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6" name="Google Shape;1066;g2698ca918e8_0_1457"/>
          <p:cNvSpPr txBox="1"/>
          <p:nvPr/>
        </p:nvSpPr>
        <p:spPr>
          <a:xfrm>
            <a:off x="4490692" y="1588239"/>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Mercado</a:t>
            </a:r>
            <a:endParaRPr sz="1400" b="0" i="0" u="none" strike="noStrike" cap="none">
              <a:solidFill>
                <a:schemeClr val="lt1"/>
              </a:solidFill>
              <a:latin typeface="Cabin"/>
              <a:ea typeface="Cabin"/>
              <a:cs typeface="Cabin"/>
              <a:sym typeface="Cabin"/>
            </a:endParaRPr>
          </a:p>
        </p:txBody>
      </p:sp>
      <p:sp>
        <p:nvSpPr>
          <p:cNvPr id="1067" name="Google Shape;1067;g2698ca918e8_0_1457"/>
          <p:cNvSpPr/>
          <p:nvPr/>
        </p:nvSpPr>
        <p:spPr>
          <a:xfrm>
            <a:off x="6025981" y="2343461"/>
            <a:ext cx="1188300" cy="1347000"/>
          </a:xfrm>
          <a:prstGeom prst="ellipse">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Google Shape;1068;g2698ca918e8_0_1457"/>
          <p:cNvSpPr txBox="1"/>
          <p:nvPr/>
        </p:nvSpPr>
        <p:spPr>
          <a:xfrm>
            <a:off x="6221424" y="2528566"/>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Recursos</a:t>
            </a:r>
            <a:endParaRPr sz="1400" b="0" i="0" u="none" strike="noStrike" cap="none">
              <a:solidFill>
                <a:schemeClr val="lt1"/>
              </a:solidFill>
              <a:latin typeface="Cabin"/>
              <a:ea typeface="Cabin"/>
              <a:cs typeface="Cabin"/>
              <a:sym typeface="Cabin"/>
            </a:endParaRPr>
          </a:p>
        </p:txBody>
      </p:sp>
      <p:sp>
        <p:nvSpPr>
          <p:cNvPr id="1069" name="Google Shape;1069;g2698ca918e8_0_1457"/>
          <p:cNvSpPr/>
          <p:nvPr/>
        </p:nvSpPr>
        <p:spPr>
          <a:xfrm>
            <a:off x="6441316" y="4406041"/>
            <a:ext cx="1188300" cy="1347000"/>
          </a:xfrm>
          <a:prstGeom prst="ellipse">
            <a:avLst/>
          </a:prstGeom>
          <a:solidFill>
            <a:srgbClr val="FFAA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0" name="Google Shape;1070;g2698ca918e8_0_1457"/>
          <p:cNvSpPr txBox="1"/>
          <p:nvPr/>
        </p:nvSpPr>
        <p:spPr>
          <a:xfrm>
            <a:off x="6465857" y="4603288"/>
            <a:ext cx="1137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Competencia</a:t>
            </a:r>
            <a:endParaRPr sz="1400" b="0" i="0" u="none" strike="noStrike" cap="none">
              <a:solidFill>
                <a:schemeClr val="lt1"/>
              </a:solidFill>
              <a:latin typeface="Cabin"/>
              <a:ea typeface="Cabin"/>
              <a:cs typeface="Cabin"/>
              <a:sym typeface="Cabin"/>
            </a:endParaRPr>
          </a:p>
        </p:txBody>
      </p:sp>
      <p:sp>
        <p:nvSpPr>
          <p:cNvPr id="1071" name="Google Shape;1071;g2698ca918e8_0_1457"/>
          <p:cNvSpPr/>
          <p:nvPr/>
        </p:nvSpPr>
        <p:spPr>
          <a:xfrm>
            <a:off x="5277574" y="6060104"/>
            <a:ext cx="1188300" cy="1347000"/>
          </a:xfrm>
          <a:prstGeom prst="ellipse">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2" name="Google Shape;1072;g2698ca918e8_0_1457"/>
          <p:cNvSpPr txBox="1"/>
          <p:nvPr/>
        </p:nvSpPr>
        <p:spPr>
          <a:xfrm>
            <a:off x="5451594" y="6257351"/>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Clientes</a:t>
            </a:r>
            <a:endParaRPr sz="1400" b="0" i="0" u="none" strike="noStrike" cap="none">
              <a:solidFill>
                <a:schemeClr val="lt1"/>
              </a:solidFill>
              <a:latin typeface="Cabin"/>
              <a:ea typeface="Cabin"/>
              <a:cs typeface="Cabin"/>
              <a:sym typeface="Cabin"/>
            </a:endParaRPr>
          </a:p>
        </p:txBody>
      </p:sp>
      <p:sp>
        <p:nvSpPr>
          <p:cNvPr id="1073" name="Google Shape;1073;g2698ca918e8_0_1457"/>
          <p:cNvSpPr/>
          <p:nvPr/>
        </p:nvSpPr>
        <p:spPr>
          <a:xfrm>
            <a:off x="3411078" y="6060104"/>
            <a:ext cx="1188300" cy="1347000"/>
          </a:xfrm>
          <a:prstGeom prst="ellipse">
            <a:avLst/>
          </a:prstGeom>
          <a:solidFill>
            <a:srgbClr val="7030A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4" name="Google Shape;1074;g2698ca918e8_0_1457"/>
          <p:cNvSpPr txBox="1"/>
          <p:nvPr/>
        </p:nvSpPr>
        <p:spPr>
          <a:xfrm>
            <a:off x="3585097" y="6257351"/>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Ambiente</a:t>
            </a:r>
            <a:endParaRPr sz="1400" b="0" i="0" u="none" strike="noStrike" cap="none">
              <a:solidFill>
                <a:schemeClr val="lt1"/>
              </a:solidFill>
              <a:latin typeface="Cabin"/>
              <a:ea typeface="Cabin"/>
              <a:cs typeface="Cabin"/>
              <a:sym typeface="Cabin"/>
            </a:endParaRPr>
          </a:p>
        </p:txBody>
      </p:sp>
      <p:sp>
        <p:nvSpPr>
          <p:cNvPr id="1075" name="Google Shape;1075;g2698ca918e8_0_1457"/>
          <p:cNvSpPr/>
          <p:nvPr/>
        </p:nvSpPr>
        <p:spPr>
          <a:xfrm>
            <a:off x="2247337" y="4406041"/>
            <a:ext cx="1188300" cy="1347000"/>
          </a:xfrm>
          <a:prstGeom prst="ellipse">
            <a:avLst/>
          </a:prstGeom>
          <a:solidFill>
            <a:srgbClr val="0066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6" name="Google Shape;1076;g2698ca918e8_0_1457"/>
          <p:cNvSpPr txBox="1"/>
          <p:nvPr/>
        </p:nvSpPr>
        <p:spPr>
          <a:xfrm>
            <a:off x="2421356" y="4603288"/>
            <a:ext cx="840300" cy="952500"/>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Negocio</a:t>
            </a:r>
            <a:endParaRPr sz="1400" b="0" i="0" u="none" strike="noStrike" cap="none">
              <a:solidFill>
                <a:schemeClr val="lt1"/>
              </a:solidFill>
              <a:latin typeface="Cabin"/>
              <a:ea typeface="Cabin"/>
              <a:cs typeface="Cabin"/>
              <a:sym typeface="Cabin"/>
            </a:endParaRPr>
          </a:p>
        </p:txBody>
      </p:sp>
      <p:sp>
        <p:nvSpPr>
          <p:cNvPr id="1077" name="Google Shape;1077;g2698ca918e8_0_1457"/>
          <p:cNvSpPr/>
          <p:nvPr/>
        </p:nvSpPr>
        <p:spPr>
          <a:xfrm>
            <a:off x="2662671" y="2343461"/>
            <a:ext cx="1188300" cy="1347000"/>
          </a:xfrm>
          <a:prstGeom prst="ellipse">
            <a:avLst/>
          </a:prstGeom>
          <a:solidFill>
            <a:srgbClr val="0066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8" name="Google Shape;1078;g2698ca918e8_0_1457"/>
          <p:cNvSpPr txBox="1"/>
          <p:nvPr/>
        </p:nvSpPr>
        <p:spPr>
          <a:xfrm>
            <a:off x="2836690" y="2540707"/>
            <a:ext cx="840300" cy="9525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s-CL" sz="1400" b="0" i="0" u="none" strike="noStrike" cap="none">
                <a:solidFill>
                  <a:schemeClr val="lt1"/>
                </a:solidFill>
                <a:latin typeface="Cabin"/>
                <a:ea typeface="Cabin"/>
                <a:cs typeface="Cabin"/>
                <a:sym typeface="Cabin"/>
              </a:rPr>
              <a:t>Equipo</a:t>
            </a:r>
            <a:endParaRPr sz="1600" b="0" i="0" u="none" strike="noStrike" cap="none">
              <a:solidFill>
                <a:schemeClr val="lt1"/>
              </a:solidFill>
              <a:latin typeface="Cabin"/>
              <a:ea typeface="Cabin"/>
              <a:cs typeface="Cabin"/>
              <a:sym typeface="Cabin"/>
            </a:endParaRPr>
          </a:p>
        </p:txBody>
      </p:sp>
      <p:sp>
        <p:nvSpPr>
          <p:cNvPr id="1079" name="Google Shape;1079;g2698ca918e8_0_1457"/>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1_ IDENTIFICAR RIESGOS  </a:t>
            </a:r>
            <a:endParaRPr sz="2400" b="1" i="0" u="none" strike="noStrike" cap="none">
              <a:solidFill>
                <a:schemeClr val="lt1"/>
              </a:solidFill>
              <a:highlight>
                <a:srgbClr val="F07978"/>
              </a:highlight>
              <a:latin typeface="Arvo"/>
              <a:ea typeface="Arvo"/>
              <a:cs typeface="Arvo"/>
              <a:sym typeface="Arvo"/>
            </a:endParaRPr>
          </a:p>
        </p:txBody>
      </p:sp>
      <p:pic>
        <p:nvPicPr>
          <p:cNvPr id="1080" name="Google Shape;1080;g2698ca918e8_0_1457"/>
          <p:cNvPicPr preferRelativeResize="0"/>
          <p:nvPr/>
        </p:nvPicPr>
        <p:blipFill rotWithShape="1">
          <a:blip r:embed="rId3">
            <a:alphaModFix/>
          </a:blip>
          <a:srcRect/>
          <a:stretch/>
        </p:blipFill>
        <p:spPr>
          <a:xfrm>
            <a:off x="7239893" y="2750383"/>
            <a:ext cx="1294734" cy="196172"/>
          </a:xfrm>
          <a:prstGeom prst="rect">
            <a:avLst/>
          </a:prstGeom>
          <a:noFill/>
          <a:ln>
            <a:noFill/>
          </a:ln>
        </p:spPr>
      </p:pic>
      <p:pic>
        <p:nvPicPr>
          <p:cNvPr id="1081" name="Google Shape;1081;g2698ca918e8_0_1457"/>
          <p:cNvPicPr preferRelativeResize="0"/>
          <p:nvPr/>
        </p:nvPicPr>
        <p:blipFill rotWithShape="1">
          <a:blip r:embed="rId4">
            <a:alphaModFix/>
          </a:blip>
          <a:srcRect/>
          <a:stretch/>
        </p:blipFill>
        <p:spPr>
          <a:xfrm>
            <a:off x="7673468" y="4557496"/>
            <a:ext cx="775755" cy="7766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g2698ca918e8_0_1124" descr="Delivery de frutas y verduras: Conoce negocios que reparten a domiciio"/>
          <p:cNvPicPr preferRelativeResize="0"/>
          <p:nvPr/>
        </p:nvPicPr>
        <p:blipFill rotWithShape="1">
          <a:blip r:embed="rId3">
            <a:alphaModFix amt="70000"/>
          </a:blip>
          <a:srcRect l="13532"/>
          <a:stretch/>
        </p:blipFill>
        <p:spPr>
          <a:xfrm>
            <a:off x="1255500" y="1010105"/>
            <a:ext cx="7551028" cy="6729895"/>
          </a:xfrm>
          <a:prstGeom prst="rect">
            <a:avLst/>
          </a:prstGeom>
          <a:noFill/>
          <a:ln>
            <a:noFill/>
          </a:ln>
        </p:spPr>
      </p:pic>
      <p:sp>
        <p:nvSpPr>
          <p:cNvPr id="1118" name="Google Shape;1118;g2698ca918e8_0_1124"/>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EJEMPLO</a:t>
            </a:r>
            <a:r>
              <a:rPr lang="es-CL" sz="2400" b="1" i="0" u="none" strike="noStrike" cap="none">
                <a:solidFill>
                  <a:srgbClr val="576C77"/>
                </a:solidFill>
                <a:latin typeface="Arvo"/>
                <a:ea typeface="Arvo"/>
                <a:cs typeface="Arvo"/>
                <a:sym typeface="Arvo"/>
              </a:rPr>
              <a:t> EVALUACIÓN DE RIESGOS</a:t>
            </a:r>
            <a:endParaRPr sz="2400" b="1" i="0" u="none" strike="noStrike" cap="none">
              <a:solidFill>
                <a:srgbClr val="576C77"/>
              </a:solidFill>
              <a:latin typeface="Arvo"/>
              <a:ea typeface="Arvo"/>
              <a:cs typeface="Arvo"/>
              <a:sym typeface="Arvo"/>
            </a:endParaRPr>
          </a:p>
        </p:txBody>
      </p:sp>
      <p:sp>
        <p:nvSpPr>
          <p:cNvPr id="1119" name="Google Shape;1119;g2698ca918e8_0_1124"/>
          <p:cNvSpPr txBox="1"/>
          <p:nvPr/>
        </p:nvSpPr>
        <p:spPr>
          <a:xfrm>
            <a:off x="1487284" y="3870001"/>
            <a:ext cx="5736600" cy="1369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600" b="1" i="0" u="none" strike="noStrike" cap="none">
                <a:solidFill>
                  <a:srgbClr val="000000"/>
                </a:solidFill>
                <a:latin typeface="Arial"/>
                <a:ea typeface="Arial"/>
                <a:cs typeface="Arial"/>
                <a:sym typeface="Arial"/>
              </a:rPr>
              <a:t>IDEA 1: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700" b="0" i="0" u="none" strike="noStrike" cap="none">
                <a:solidFill>
                  <a:srgbClr val="000000"/>
                </a:solidFill>
                <a:latin typeface="Cabin"/>
                <a:ea typeface="Cabin"/>
                <a:cs typeface="Cabin"/>
                <a:sym typeface="Cabin"/>
              </a:rPr>
              <a:t>Servicio de delivery de fruta y verdura, identificando el mejor precio y calidad de diversos proveedores, todos en una sola APP. </a:t>
            </a:r>
            <a:endParaRPr sz="17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698ca918e8_0_1130"/>
          <p:cNvSpPr/>
          <p:nvPr/>
        </p:nvSpPr>
        <p:spPr>
          <a:xfrm>
            <a:off x="2610185" y="3032933"/>
            <a:ext cx="974700" cy="430800"/>
          </a:xfrm>
          <a:prstGeom prst="roundRect">
            <a:avLst>
              <a:gd name="adj" fmla="val 16667"/>
            </a:avLst>
          </a:prstGeom>
          <a:noFill/>
          <a:ln w="28575" cap="flat" cmpd="sng">
            <a:solidFill>
              <a:srgbClr val="6D9EEB"/>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6D9EEC"/>
                </a:solidFill>
                <a:latin typeface="Cabin"/>
                <a:ea typeface="Cabin"/>
                <a:cs typeface="Cabin"/>
                <a:sym typeface="Cabin"/>
              </a:rPr>
              <a:t>Mercado</a:t>
            </a:r>
            <a:endParaRPr sz="1200" b="0" i="0" u="none" strike="noStrike" cap="none">
              <a:solidFill>
                <a:srgbClr val="6D9EEC"/>
              </a:solidFill>
              <a:latin typeface="Cabin"/>
              <a:ea typeface="Cabin"/>
              <a:cs typeface="Cabin"/>
              <a:sym typeface="Cabin"/>
            </a:endParaRPr>
          </a:p>
        </p:txBody>
      </p:sp>
      <p:sp>
        <p:nvSpPr>
          <p:cNvPr id="1125" name="Google Shape;1125;g2698ca918e8_0_1130"/>
          <p:cNvSpPr/>
          <p:nvPr/>
        </p:nvSpPr>
        <p:spPr>
          <a:xfrm>
            <a:off x="2610184" y="3627141"/>
            <a:ext cx="974700" cy="430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FFC000"/>
                </a:solidFill>
                <a:latin typeface="Cabin"/>
                <a:ea typeface="Cabin"/>
                <a:cs typeface="Cabin"/>
                <a:sym typeface="Cabin"/>
              </a:rPr>
              <a:t>Recursos</a:t>
            </a:r>
            <a:endParaRPr sz="1200" b="0" i="0" u="none" strike="noStrike" cap="none">
              <a:solidFill>
                <a:srgbClr val="FFC000"/>
              </a:solidFill>
              <a:latin typeface="Cabin"/>
              <a:ea typeface="Cabin"/>
              <a:cs typeface="Cabin"/>
              <a:sym typeface="Cabin"/>
            </a:endParaRPr>
          </a:p>
        </p:txBody>
      </p:sp>
      <p:sp>
        <p:nvSpPr>
          <p:cNvPr id="1126" name="Google Shape;1126;g2698ca918e8_0_1130"/>
          <p:cNvSpPr/>
          <p:nvPr/>
        </p:nvSpPr>
        <p:spPr>
          <a:xfrm>
            <a:off x="2610185" y="4838627"/>
            <a:ext cx="974700" cy="430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CD2F2A"/>
                </a:solidFill>
                <a:latin typeface="Cabin"/>
                <a:ea typeface="Cabin"/>
                <a:cs typeface="Cabin"/>
                <a:sym typeface="Cabin"/>
              </a:rPr>
              <a:t>Competencia</a:t>
            </a:r>
            <a:endParaRPr sz="1200" b="0" i="0" u="none" strike="noStrike" cap="none">
              <a:solidFill>
                <a:srgbClr val="CD2F2A"/>
              </a:solidFill>
              <a:latin typeface="Cabin"/>
              <a:ea typeface="Cabin"/>
              <a:cs typeface="Cabin"/>
              <a:sym typeface="Cabin"/>
            </a:endParaRPr>
          </a:p>
        </p:txBody>
      </p:sp>
      <p:sp>
        <p:nvSpPr>
          <p:cNvPr id="1127" name="Google Shape;1127;g2698ca918e8_0_1130"/>
          <p:cNvSpPr/>
          <p:nvPr/>
        </p:nvSpPr>
        <p:spPr>
          <a:xfrm>
            <a:off x="2610185" y="4216899"/>
            <a:ext cx="974700" cy="430800"/>
          </a:xfrm>
          <a:prstGeom prst="roundRect">
            <a:avLst>
              <a:gd name="adj" fmla="val 16667"/>
            </a:avLst>
          </a:prstGeom>
          <a:noFill/>
          <a:ln w="28575" cap="flat" cmpd="sng">
            <a:solidFill>
              <a:srgbClr val="00B05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B050"/>
                </a:solidFill>
                <a:latin typeface="Cabin"/>
                <a:ea typeface="Cabin"/>
                <a:cs typeface="Cabin"/>
                <a:sym typeface="Cabin"/>
              </a:rPr>
              <a:t>Clientes</a:t>
            </a:r>
            <a:endParaRPr sz="1200" b="0" i="0" u="none" strike="noStrike" cap="none">
              <a:solidFill>
                <a:srgbClr val="00B050"/>
              </a:solidFill>
              <a:latin typeface="Cabin"/>
              <a:ea typeface="Cabin"/>
              <a:cs typeface="Cabin"/>
              <a:sym typeface="Cabin"/>
            </a:endParaRPr>
          </a:p>
        </p:txBody>
      </p:sp>
      <p:sp>
        <p:nvSpPr>
          <p:cNvPr id="1128" name="Google Shape;1128;g2698ca918e8_0_1130"/>
          <p:cNvSpPr/>
          <p:nvPr/>
        </p:nvSpPr>
        <p:spPr>
          <a:xfrm>
            <a:off x="2610184" y="5460356"/>
            <a:ext cx="974700" cy="4308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F1C244"/>
                </a:solidFill>
                <a:latin typeface="Cabin"/>
                <a:ea typeface="Cabin"/>
                <a:cs typeface="Cabin"/>
                <a:sym typeface="Cabin"/>
              </a:rPr>
              <a:t>Ambiente</a:t>
            </a:r>
            <a:endParaRPr sz="1200" b="0" i="0" u="none" strike="noStrike" cap="none">
              <a:solidFill>
                <a:srgbClr val="F1C244"/>
              </a:solidFill>
              <a:latin typeface="Cabin"/>
              <a:ea typeface="Cabin"/>
              <a:cs typeface="Cabin"/>
              <a:sym typeface="Cabin"/>
            </a:endParaRPr>
          </a:p>
        </p:txBody>
      </p:sp>
      <p:sp>
        <p:nvSpPr>
          <p:cNvPr id="1129" name="Google Shape;1129;g2698ca918e8_0_1130"/>
          <p:cNvSpPr/>
          <p:nvPr/>
        </p:nvSpPr>
        <p:spPr>
          <a:xfrm>
            <a:off x="2610184" y="6082084"/>
            <a:ext cx="974700" cy="430800"/>
          </a:xfrm>
          <a:prstGeom prst="roundRect">
            <a:avLst>
              <a:gd name="adj" fmla="val 16667"/>
            </a:avLst>
          </a:prstGeom>
          <a:noFill/>
          <a:ln w="28575" cap="flat" cmpd="sng">
            <a:solidFill>
              <a:srgbClr val="7030A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7030A0"/>
                </a:solidFill>
                <a:latin typeface="Cabin"/>
                <a:ea typeface="Cabin"/>
                <a:cs typeface="Cabin"/>
                <a:sym typeface="Cabin"/>
              </a:rPr>
              <a:t>Negocio</a:t>
            </a:r>
            <a:endParaRPr sz="1200" b="0" i="0" u="none" strike="noStrike" cap="none">
              <a:solidFill>
                <a:srgbClr val="7030A0"/>
              </a:solidFill>
              <a:latin typeface="Cabin"/>
              <a:ea typeface="Cabin"/>
              <a:cs typeface="Cabin"/>
              <a:sym typeface="Cabin"/>
            </a:endParaRPr>
          </a:p>
        </p:txBody>
      </p:sp>
      <p:sp>
        <p:nvSpPr>
          <p:cNvPr id="1130" name="Google Shape;1130;g2698ca918e8_0_1130"/>
          <p:cNvSpPr/>
          <p:nvPr/>
        </p:nvSpPr>
        <p:spPr>
          <a:xfrm>
            <a:off x="2610184" y="6703812"/>
            <a:ext cx="974700" cy="430800"/>
          </a:xfrm>
          <a:prstGeom prst="roundRect">
            <a:avLst>
              <a:gd name="adj" fmla="val 16667"/>
            </a:avLst>
          </a:prstGeom>
          <a:noFill/>
          <a:ln w="28575" cap="flat" cmpd="sng">
            <a:solidFill>
              <a:srgbClr val="1155CC"/>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1155CD"/>
                </a:solidFill>
                <a:latin typeface="Cabin"/>
                <a:ea typeface="Cabin"/>
                <a:cs typeface="Cabin"/>
                <a:sym typeface="Cabin"/>
              </a:rPr>
              <a:t>Equipo</a:t>
            </a:r>
            <a:endParaRPr sz="1200" b="0" i="0" u="none" strike="noStrike" cap="none">
              <a:solidFill>
                <a:srgbClr val="1155CD"/>
              </a:solidFill>
              <a:latin typeface="Cabin"/>
              <a:ea typeface="Cabin"/>
              <a:cs typeface="Cabin"/>
              <a:sym typeface="Cabin"/>
            </a:endParaRPr>
          </a:p>
        </p:txBody>
      </p:sp>
      <p:sp>
        <p:nvSpPr>
          <p:cNvPr id="1131" name="Google Shape;1131;g2698ca918e8_0_1130"/>
          <p:cNvSpPr/>
          <p:nvPr/>
        </p:nvSpPr>
        <p:spPr>
          <a:xfrm>
            <a:off x="3728570" y="3034676"/>
            <a:ext cx="3242400" cy="430800"/>
          </a:xfrm>
          <a:prstGeom prst="roundRect">
            <a:avLst>
              <a:gd name="adj" fmla="val 16667"/>
            </a:avLst>
          </a:prstGeom>
          <a:noFill/>
          <a:ln w="28575" cap="flat" cmpd="sng">
            <a:solidFill>
              <a:srgbClr val="6D9EEB"/>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6D9EEB"/>
              </a:solidFill>
              <a:latin typeface="Arial"/>
              <a:ea typeface="Arial"/>
              <a:cs typeface="Arial"/>
              <a:sym typeface="Arial"/>
            </a:endParaRPr>
          </a:p>
        </p:txBody>
      </p:sp>
      <p:sp>
        <p:nvSpPr>
          <p:cNvPr id="1132" name="Google Shape;1132;g2698ca918e8_0_1130"/>
          <p:cNvSpPr/>
          <p:nvPr/>
        </p:nvSpPr>
        <p:spPr>
          <a:xfrm>
            <a:off x="3721230" y="3627141"/>
            <a:ext cx="3249600" cy="430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Pocos recursos disponibles para el desarrollo de la APP</a:t>
            </a:r>
            <a:endParaRPr sz="1200" b="0" i="0" u="none" strike="noStrike" cap="none">
              <a:solidFill>
                <a:srgbClr val="000000"/>
              </a:solidFill>
              <a:latin typeface="Cabin"/>
              <a:ea typeface="Cabin"/>
              <a:cs typeface="Cabin"/>
              <a:sym typeface="Cabin"/>
            </a:endParaRPr>
          </a:p>
        </p:txBody>
      </p:sp>
      <p:sp>
        <p:nvSpPr>
          <p:cNvPr id="1133" name="Google Shape;1133;g2698ca918e8_0_1130"/>
          <p:cNvSpPr/>
          <p:nvPr/>
        </p:nvSpPr>
        <p:spPr>
          <a:xfrm>
            <a:off x="3728570" y="4838627"/>
            <a:ext cx="3242400" cy="430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Bastantes competidores actuales en servicios de delivery de frutas y verduras</a:t>
            </a:r>
            <a:endParaRPr sz="1200" b="0" i="0" u="none" strike="noStrike" cap="none">
              <a:solidFill>
                <a:srgbClr val="000000"/>
              </a:solidFill>
              <a:latin typeface="Cabin"/>
              <a:ea typeface="Cabin"/>
              <a:cs typeface="Cabin"/>
              <a:sym typeface="Cabin"/>
            </a:endParaRPr>
          </a:p>
        </p:txBody>
      </p:sp>
      <p:sp>
        <p:nvSpPr>
          <p:cNvPr id="1134" name="Google Shape;1134;g2698ca918e8_0_1130"/>
          <p:cNvSpPr/>
          <p:nvPr/>
        </p:nvSpPr>
        <p:spPr>
          <a:xfrm>
            <a:off x="3728570" y="4233924"/>
            <a:ext cx="3242400" cy="430800"/>
          </a:xfrm>
          <a:prstGeom prst="roundRect">
            <a:avLst>
              <a:gd name="adj" fmla="val 16667"/>
            </a:avLst>
          </a:prstGeom>
          <a:noFill/>
          <a:ln w="28575" cap="flat" cmpd="sng">
            <a:solidFill>
              <a:srgbClr val="00B05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Que el servicio no agregue valor a los clientes</a:t>
            </a:r>
            <a:endParaRPr sz="1200" b="0" i="0" u="none" strike="noStrike" cap="none">
              <a:solidFill>
                <a:srgbClr val="000000"/>
              </a:solidFill>
              <a:latin typeface="Cabin"/>
              <a:ea typeface="Cabin"/>
              <a:cs typeface="Cabin"/>
              <a:sym typeface="Cabin"/>
            </a:endParaRPr>
          </a:p>
        </p:txBody>
      </p:sp>
      <p:sp>
        <p:nvSpPr>
          <p:cNvPr id="1135" name="Google Shape;1135;g2698ca918e8_0_1130"/>
          <p:cNvSpPr/>
          <p:nvPr/>
        </p:nvSpPr>
        <p:spPr>
          <a:xfrm>
            <a:off x="3728570" y="5458878"/>
            <a:ext cx="3242400" cy="4308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F1C232"/>
              </a:solidFill>
              <a:latin typeface="Arial"/>
              <a:ea typeface="Arial"/>
              <a:cs typeface="Arial"/>
              <a:sym typeface="Arial"/>
            </a:endParaRPr>
          </a:p>
        </p:txBody>
      </p:sp>
      <p:sp>
        <p:nvSpPr>
          <p:cNvPr id="1136" name="Google Shape;1136;g2698ca918e8_0_1130"/>
          <p:cNvSpPr/>
          <p:nvPr/>
        </p:nvSpPr>
        <p:spPr>
          <a:xfrm>
            <a:off x="3721229" y="6079129"/>
            <a:ext cx="3242400" cy="430800"/>
          </a:xfrm>
          <a:prstGeom prst="roundRect">
            <a:avLst>
              <a:gd name="adj" fmla="val 16667"/>
            </a:avLst>
          </a:prstGeom>
          <a:noFill/>
          <a:ln w="28575" cap="flat" cmpd="sng">
            <a:solidFill>
              <a:srgbClr val="7030A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7030A0"/>
              </a:solidFill>
              <a:latin typeface="Arial"/>
              <a:ea typeface="Arial"/>
              <a:cs typeface="Arial"/>
              <a:sym typeface="Arial"/>
            </a:endParaRPr>
          </a:p>
        </p:txBody>
      </p:sp>
      <p:sp>
        <p:nvSpPr>
          <p:cNvPr id="1137" name="Google Shape;1137;g2698ca918e8_0_1130"/>
          <p:cNvSpPr/>
          <p:nvPr/>
        </p:nvSpPr>
        <p:spPr>
          <a:xfrm>
            <a:off x="3728570" y="6683832"/>
            <a:ext cx="3242400" cy="430800"/>
          </a:xfrm>
          <a:prstGeom prst="roundRect">
            <a:avLst>
              <a:gd name="adj" fmla="val 16667"/>
            </a:avLst>
          </a:prstGeom>
          <a:noFill/>
          <a:ln w="28575" cap="flat" cmpd="sng">
            <a:solidFill>
              <a:srgbClr val="1155CC"/>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1155CC"/>
              </a:solidFill>
              <a:latin typeface="Arial"/>
              <a:ea typeface="Arial"/>
              <a:cs typeface="Arial"/>
              <a:sym typeface="Arial"/>
            </a:endParaRPr>
          </a:p>
        </p:txBody>
      </p:sp>
      <p:sp>
        <p:nvSpPr>
          <p:cNvPr id="1138" name="Google Shape;1138;g2698ca918e8_0_1130"/>
          <p:cNvSpPr/>
          <p:nvPr/>
        </p:nvSpPr>
        <p:spPr>
          <a:xfrm>
            <a:off x="2610185" y="2434812"/>
            <a:ext cx="974700" cy="430800"/>
          </a:xfrm>
          <a:prstGeom prst="roundRect">
            <a:avLst>
              <a:gd name="adj" fmla="val 16667"/>
            </a:avLst>
          </a:prstGeom>
          <a:solidFill>
            <a:srgbClr val="0070C0"/>
          </a:solidFill>
          <a:ln>
            <a:noFill/>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chemeClr val="lt1"/>
                </a:solidFill>
                <a:latin typeface="Cabin"/>
                <a:ea typeface="Cabin"/>
                <a:cs typeface="Cabin"/>
                <a:sym typeface="Cabin"/>
              </a:rPr>
              <a:t>DIMENSIÓN</a:t>
            </a:r>
            <a:endParaRPr sz="1200" b="1" i="0" u="none" strike="noStrike" cap="none">
              <a:solidFill>
                <a:schemeClr val="lt1"/>
              </a:solidFill>
              <a:latin typeface="Cabin"/>
              <a:ea typeface="Cabin"/>
              <a:cs typeface="Cabin"/>
              <a:sym typeface="Cabin"/>
            </a:endParaRPr>
          </a:p>
        </p:txBody>
      </p:sp>
      <p:sp>
        <p:nvSpPr>
          <p:cNvPr id="1139" name="Google Shape;1139;g2698ca918e8_0_1130"/>
          <p:cNvSpPr/>
          <p:nvPr/>
        </p:nvSpPr>
        <p:spPr>
          <a:xfrm>
            <a:off x="3721229" y="2438026"/>
            <a:ext cx="3242400" cy="451800"/>
          </a:xfrm>
          <a:prstGeom prst="roundRect">
            <a:avLst>
              <a:gd name="adj" fmla="val 16667"/>
            </a:avLst>
          </a:prstGeom>
          <a:solidFill>
            <a:srgbClr val="0070C0"/>
          </a:solidFill>
          <a:ln>
            <a:noFill/>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chemeClr val="lt1"/>
                </a:solidFill>
                <a:latin typeface="Cabin"/>
                <a:ea typeface="Cabin"/>
                <a:cs typeface="Cabin"/>
                <a:sym typeface="Cabin"/>
              </a:rPr>
              <a:t>RIESGOS</a:t>
            </a:r>
            <a:endParaRPr sz="1200" b="1" i="0" u="none" strike="noStrike" cap="none">
              <a:solidFill>
                <a:schemeClr val="lt1"/>
              </a:solidFill>
              <a:latin typeface="Cabin"/>
              <a:ea typeface="Cabin"/>
              <a:cs typeface="Cabin"/>
              <a:sym typeface="Cabin"/>
            </a:endParaRPr>
          </a:p>
        </p:txBody>
      </p:sp>
      <p:sp>
        <p:nvSpPr>
          <p:cNvPr id="1140" name="Google Shape;1140;g2698ca918e8_0_1130"/>
          <p:cNvSpPr txBox="1"/>
          <p:nvPr/>
        </p:nvSpPr>
        <p:spPr>
          <a:xfrm>
            <a:off x="1487136" y="1406136"/>
            <a:ext cx="6815400" cy="3540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1700" b="0" i="0" u="none" strike="noStrike" cap="none">
                <a:solidFill>
                  <a:srgbClr val="000000"/>
                </a:solidFill>
                <a:latin typeface="Cabin"/>
                <a:ea typeface="Cabin"/>
                <a:cs typeface="Cabin"/>
                <a:sym typeface="Cabin"/>
              </a:rPr>
              <a:t>Identificar riesgos guiándose por las dimensiones. </a:t>
            </a:r>
            <a:endParaRPr sz="1700" b="0" i="0" u="none" strike="noStrike" cap="none">
              <a:solidFill>
                <a:srgbClr val="000000"/>
              </a:solidFill>
              <a:latin typeface="Cabin"/>
              <a:ea typeface="Cabin"/>
              <a:cs typeface="Cabin"/>
              <a:sym typeface="Cabin"/>
            </a:endParaRPr>
          </a:p>
        </p:txBody>
      </p:sp>
      <p:sp>
        <p:nvSpPr>
          <p:cNvPr id="1141" name="Google Shape;1141;g2698ca918e8_0_1130"/>
          <p:cNvSpPr txBox="1"/>
          <p:nvPr/>
        </p:nvSpPr>
        <p:spPr>
          <a:xfrm rot="10800000">
            <a:off x="6715082" y="3884861"/>
            <a:ext cx="1587600" cy="20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450" b="0" i="0" u="none" strike="noStrike" cap="none">
                <a:solidFill>
                  <a:srgbClr val="BFBFBF"/>
                </a:solidFill>
                <a:latin typeface="Arial"/>
                <a:ea typeface="Arial"/>
                <a:cs typeface="Arial"/>
                <a:sym typeface="Arial"/>
              </a:rPr>
              <a:t>&lt;</a:t>
            </a:r>
            <a:endParaRPr sz="1400" b="0" i="0" u="none" strike="noStrike" cap="none">
              <a:solidFill>
                <a:srgbClr val="000000"/>
              </a:solidFill>
              <a:latin typeface="Arial"/>
              <a:ea typeface="Arial"/>
              <a:cs typeface="Arial"/>
              <a:sym typeface="Arial"/>
            </a:endParaRPr>
          </a:p>
        </p:txBody>
      </p:sp>
      <p:sp>
        <p:nvSpPr>
          <p:cNvPr id="1142" name="Google Shape;1142;g2698ca918e8_0_1130"/>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1</a:t>
            </a:r>
            <a:r>
              <a:rPr lang="es-CL" sz="2400" b="1" i="0" u="none" strike="noStrike" cap="none">
                <a:solidFill>
                  <a:srgbClr val="576C77"/>
                </a:solidFill>
                <a:latin typeface="Arvo"/>
                <a:ea typeface="Arvo"/>
                <a:cs typeface="Arvo"/>
                <a:sym typeface="Arvo"/>
              </a:rPr>
              <a:t>  IDENTIFICAR LOS RIESGOS</a:t>
            </a:r>
            <a:endParaRPr sz="2400" b="1" i="0" u="none" strike="noStrike" cap="none">
              <a:solidFill>
                <a:srgbClr val="576C77"/>
              </a:solidFill>
              <a:latin typeface="Arvo"/>
              <a:ea typeface="Arvo"/>
              <a:cs typeface="Arvo"/>
              <a:sym typeface="Arv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2698ca918e8_0_1152"/>
          <p:cNvSpPr/>
          <p:nvPr/>
        </p:nvSpPr>
        <p:spPr>
          <a:xfrm>
            <a:off x="1255500" y="1213"/>
            <a:ext cx="7545600" cy="7740000"/>
          </a:xfrm>
          <a:prstGeom prst="rect">
            <a:avLst/>
          </a:prstGeom>
          <a:solidFill>
            <a:srgbClr val="FF505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8" name="Google Shape;1148;g2698ca918e8_0_1152"/>
          <p:cNvSpPr txBox="1"/>
          <p:nvPr/>
        </p:nvSpPr>
        <p:spPr>
          <a:xfrm>
            <a:off x="1762823" y="2286257"/>
            <a:ext cx="6678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4400" b="1" i="0" u="none" strike="noStrike" cap="none">
                <a:solidFill>
                  <a:schemeClr val="dk2"/>
                </a:solidFill>
                <a:highlight>
                  <a:srgbClr val="FFFFFF"/>
                </a:highlight>
                <a:latin typeface="Arvo"/>
                <a:ea typeface="Arvo"/>
                <a:cs typeface="Arvo"/>
                <a:sym typeface="Arvo"/>
              </a:rPr>
              <a:t>PASO 2_ EVALUAR LOS RIESGOS</a:t>
            </a:r>
            <a:endParaRPr sz="4400" b="1" i="0" u="none" strike="noStrike" cap="none">
              <a:solidFill>
                <a:schemeClr val="dk2"/>
              </a:solidFill>
              <a:highlight>
                <a:srgbClr val="FFFFFF"/>
              </a:highlight>
              <a:latin typeface="Arvo"/>
              <a:ea typeface="Arvo"/>
              <a:cs typeface="Arvo"/>
              <a:sym typeface="Arv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g2698ca918e8_0_1157"/>
          <p:cNvSpPr txBox="1"/>
          <p:nvPr/>
        </p:nvSpPr>
        <p:spPr>
          <a:xfrm>
            <a:off x="1377942" y="1148231"/>
            <a:ext cx="5592900" cy="1139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1700" b="0" i="0" u="none" strike="noStrike" cap="none">
                <a:solidFill>
                  <a:srgbClr val="000000"/>
                </a:solidFill>
                <a:latin typeface="Cabin"/>
                <a:ea typeface="Cabin"/>
                <a:cs typeface="Cabin"/>
                <a:sym typeface="Cabin"/>
              </a:rPr>
              <a:t>Del listado anterior de riesgos, seleccionar sólo dos y evaluarlos, identificando sus causas, la probabilidad y consecuencia.</a:t>
            </a:r>
            <a:endParaRPr sz="1700" b="0" i="0" u="none" strike="noStrike" cap="none">
              <a:solidFill>
                <a:srgbClr val="000000"/>
              </a:solidFill>
              <a:latin typeface="Cabin"/>
              <a:ea typeface="Cabin"/>
              <a:cs typeface="Cabin"/>
              <a:sym typeface="Cabin"/>
            </a:endParaRPr>
          </a:p>
        </p:txBody>
      </p:sp>
      <p:sp>
        <p:nvSpPr>
          <p:cNvPr id="1154" name="Google Shape;1154;g2698ca918e8_0_1157"/>
          <p:cNvSpPr/>
          <p:nvPr/>
        </p:nvSpPr>
        <p:spPr>
          <a:xfrm>
            <a:off x="1440656" y="4308658"/>
            <a:ext cx="1404000" cy="960600"/>
          </a:xfrm>
          <a:prstGeom prst="roundRect">
            <a:avLst>
              <a:gd name="adj" fmla="val 15808"/>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Riesgo</a:t>
            </a:r>
            <a:endParaRPr sz="1200" b="1" i="0" u="none" strike="noStrike" cap="none">
              <a:solidFill>
                <a:srgbClr val="F07978"/>
              </a:solidFill>
              <a:latin typeface="Calibri"/>
              <a:ea typeface="Calibri"/>
              <a:cs typeface="Calibri"/>
              <a:sym typeface="Calibri"/>
            </a:endParaRPr>
          </a:p>
        </p:txBody>
      </p:sp>
      <p:sp>
        <p:nvSpPr>
          <p:cNvPr id="1155" name="Google Shape;1155;g2698ca918e8_0_1157"/>
          <p:cNvSpPr/>
          <p:nvPr/>
        </p:nvSpPr>
        <p:spPr>
          <a:xfrm>
            <a:off x="2932530" y="4308658"/>
            <a:ext cx="1860900" cy="960600"/>
          </a:xfrm>
          <a:prstGeom prst="roundRect">
            <a:avLst>
              <a:gd name="adj" fmla="val 13545"/>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Origen o fuente del riesgo</a:t>
            </a:r>
            <a:endParaRPr sz="1400" b="0" i="0" u="none" strike="noStrike" cap="none">
              <a:solidFill>
                <a:srgbClr val="F07978"/>
              </a:solidFill>
              <a:latin typeface="Arial"/>
              <a:ea typeface="Arial"/>
              <a:cs typeface="Arial"/>
              <a:sym typeface="Arial"/>
            </a:endParaRPr>
          </a:p>
          <a:p>
            <a:pPr marL="0" marR="0" lvl="0" indent="0" algn="ctr" rtl="0">
              <a:spcBef>
                <a:spcPts val="0"/>
              </a:spcBef>
              <a:spcAft>
                <a:spcPts val="0"/>
              </a:spcAft>
              <a:buNone/>
            </a:pPr>
            <a:endParaRPr sz="1200" b="0" i="0" u="none" strike="noStrike" cap="none">
              <a:solidFill>
                <a:srgbClr val="F07978"/>
              </a:solidFill>
              <a:latin typeface="Calibri"/>
              <a:ea typeface="Calibri"/>
              <a:cs typeface="Calibri"/>
              <a:sym typeface="Calibri"/>
            </a:endParaRPr>
          </a:p>
        </p:txBody>
      </p:sp>
      <p:sp>
        <p:nvSpPr>
          <p:cNvPr id="1156" name="Google Shape;1156;g2698ca918e8_0_1157"/>
          <p:cNvSpPr/>
          <p:nvPr/>
        </p:nvSpPr>
        <p:spPr>
          <a:xfrm>
            <a:off x="2932568" y="5395507"/>
            <a:ext cx="18609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endParaRPr sz="1100" b="0" i="0" u="none" strike="noStrike" cap="none">
              <a:solidFill>
                <a:srgbClr val="00717D"/>
              </a:solidFill>
              <a:latin typeface="Arial"/>
              <a:ea typeface="Arial"/>
              <a:cs typeface="Arial"/>
              <a:sym typeface="Arial"/>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Gran competencia de venta de frutas y verduras con delivery.</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Dificultad para reunir varios proveedores en una APP. </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050" b="0" i="0" u="none" strike="noStrike" cap="none">
              <a:solidFill>
                <a:srgbClr val="00717D"/>
              </a:solidFill>
              <a:latin typeface="Arial"/>
              <a:ea typeface="Arial"/>
              <a:cs typeface="Arial"/>
              <a:sym typeface="Arial"/>
            </a:endParaRPr>
          </a:p>
        </p:txBody>
      </p:sp>
      <p:sp>
        <p:nvSpPr>
          <p:cNvPr id="1157" name="Google Shape;1157;g2698ca918e8_0_1157"/>
          <p:cNvSpPr/>
          <p:nvPr/>
        </p:nvSpPr>
        <p:spPr>
          <a:xfrm>
            <a:off x="6277342" y="4301305"/>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000" b="1" i="0" u="none" strike="noStrike" cap="none">
                <a:solidFill>
                  <a:srgbClr val="F07978"/>
                </a:solidFill>
                <a:latin typeface="Calibri"/>
                <a:ea typeface="Calibri"/>
                <a:cs typeface="Calibri"/>
                <a:sym typeface="Calibri"/>
              </a:rPr>
              <a:t>Probabilidad de que ocurra</a:t>
            </a:r>
            <a:endParaRPr sz="1000" b="1" i="0" u="none" strike="noStrike" cap="none">
              <a:solidFill>
                <a:srgbClr val="F07978"/>
              </a:solidFill>
              <a:latin typeface="Calibri"/>
              <a:ea typeface="Calibri"/>
              <a:cs typeface="Calibri"/>
              <a:sym typeface="Calibri"/>
            </a:endParaRPr>
          </a:p>
          <a:p>
            <a:pPr marL="0" marR="0" lvl="0" indent="0" algn="ctr" rtl="0">
              <a:spcBef>
                <a:spcPts val="0"/>
              </a:spcBef>
              <a:spcAft>
                <a:spcPts val="0"/>
              </a:spcAft>
              <a:buNone/>
            </a:pPr>
            <a:r>
              <a:rPr lang="es-CL" sz="1000" b="1" i="0" u="none" strike="noStrike" cap="none">
                <a:solidFill>
                  <a:srgbClr val="00B050"/>
                </a:solidFill>
                <a:latin typeface="Calibri"/>
                <a:ea typeface="Calibri"/>
                <a:cs typeface="Calibri"/>
                <a:sym typeface="Calibri"/>
              </a:rPr>
              <a:t>1</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EF8600"/>
                </a:solidFill>
                <a:latin typeface="Calibri"/>
                <a:ea typeface="Calibri"/>
                <a:cs typeface="Calibri"/>
                <a:sym typeface="Calibri"/>
              </a:rPr>
              <a:t>2</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FF3300"/>
                </a:solidFill>
                <a:latin typeface="Calibri"/>
                <a:ea typeface="Calibri"/>
                <a:cs typeface="Calibri"/>
                <a:sym typeface="Calibri"/>
              </a:rPr>
              <a:t>3</a:t>
            </a:r>
            <a:endParaRPr sz="1000" b="1" i="0" u="none" strike="noStrike" cap="none">
              <a:solidFill>
                <a:srgbClr val="FF3300"/>
              </a:solidFill>
              <a:latin typeface="Calibri"/>
              <a:ea typeface="Calibri"/>
              <a:cs typeface="Calibri"/>
              <a:sym typeface="Calibri"/>
            </a:endParaRPr>
          </a:p>
        </p:txBody>
      </p:sp>
      <p:sp>
        <p:nvSpPr>
          <p:cNvPr id="1158" name="Google Shape;1158;g2698ca918e8_0_1157"/>
          <p:cNvSpPr/>
          <p:nvPr/>
        </p:nvSpPr>
        <p:spPr>
          <a:xfrm>
            <a:off x="7101190" y="4301291"/>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900" b="1" i="0" u="none" strike="noStrike" cap="none">
                <a:solidFill>
                  <a:srgbClr val="F07978"/>
                </a:solidFill>
                <a:latin typeface="Calibri"/>
                <a:ea typeface="Calibri"/>
                <a:cs typeface="Calibri"/>
                <a:sym typeface="Calibri"/>
              </a:rPr>
              <a:t>Consecuencia</a:t>
            </a:r>
            <a:endParaRPr sz="900" b="1" i="0" u="none" strike="noStrike" cap="none">
              <a:solidFill>
                <a:srgbClr val="F07978"/>
              </a:solidFill>
              <a:latin typeface="Calibri"/>
              <a:ea typeface="Calibri"/>
              <a:cs typeface="Calibri"/>
              <a:sym typeface="Calibri"/>
            </a:endParaRPr>
          </a:p>
          <a:p>
            <a:pPr marL="0" marR="0" lvl="0" indent="0" algn="ctr" rtl="0">
              <a:spcBef>
                <a:spcPts val="0"/>
              </a:spcBef>
              <a:spcAft>
                <a:spcPts val="0"/>
              </a:spcAft>
              <a:buNone/>
            </a:pPr>
            <a:r>
              <a:rPr lang="es-CL" sz="1000" b="1" i="0" u="none" strike="noStrike" cap="none">
                <a:solidFill>
                  <a:srgbClr val="00B050"/>
                </a:solidFill>
                <a:latin typeface="Calibri"/>
                <a:ea typeface="Calibri"/>
                <a:cs typeface="Calibri"/>
                <a:sym typeface="Calibri"/>
              </a:rPr>
              <a:t>1</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EF8600"/>
                </a:solidFill>
                <a:latin typeface="Calibri"/>
                <a:ea typeface="Calibri"/>
                <a:cs typeface="Calibri"/>
                <a:sym typeface="Calibri"/>
              </a:rPr>
              <a:t>2</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FF3300"/>
                </a:solidFill>
                <a:latin typeface="Calibri"/>
                <a:ea typeface="Calibri"/>
                <a:cs typeface="Calibri"/>
                <a:sym typeface="Calibri"/>
              </a:rPr>
              <a:t>3</a:t>
            </a:r>
            <a:endParaRPr sz="1000" b="1" i="0" u="none" strike="noStrike" cap="none">
              <a:solidFill>
                <a:srgbClr val="EF8600"/>
              </a:solidFill>
              <a:latin typeface="Calibri"/>
              <a:ea typeface="Calibri"/>
              <a:cs typeface="Calibri"/>
              <a:sym typeface="Calibri"/>
            </a:endParaRPr>
          </a:p>
        </p:txBody>
      </p:sp>
      <p:sp>
        <p:nvSpPr>
          <p:cNvPr id="1159" name="Google Shape;1159;g2698ca918e8_0_1157"/>
          <p:cNvSpPr/>
          <p:nvPr/>
        </p:nvSpPr>
        <p:spPr>
          <a:xfrm>
            <a:off x="6270954" y="5395507"/>
            <a:ext cx="7470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3</a:t>
            </a:r>
            <a:endParaRPr sz="1800" b="1" i="0" u="none" strike="noStrike" cap="none">
              <a:solidFill>
                <a:srgbClr val="FF0000"/>
              </a:solidFill>
              <a:latin typeface="Cabin"/>
              <a:ea typeface="Cabin"/>
              <a:cs typeface="Cabin"/>
              <a:sym typeface="Cabin"/>
            </a:endParaRPr>
          </a:p>
        </p:txBody>
      </p:sp>
      <p:sp>
        <p:nvSpPr>
          <p:cNvPr id="1160" name="Google Shape;1160;g2698ca918e8_0_1157"/>
          <p:cNvSpPr/>
          <p:nvPr/>
        </p:nvSpPr>
        <p:spPr>
          <a:xfrm>
            <a:off x="7111434" y="5400016"/>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3</a:t>
            </a:r>
            <a:endParaRPr sz="1800" b="1" i="0" u="none" strike="noStrike" cap="none">
              <a:solidFill>
                <a:srgbClr val="FF0000"/>
              </a:solidFill>
              <a:latin typeface="Cabin"/>
              <a:ea typeface="Cabin"/>
              <a:cs typeface="Cabin"/>
              <a:sym typeface="Cabin"/>
            </a:endParaRPr>
          </a:p>
        </p:txBody>
      </p:sp>
      <p:sp>
        <p:nvSpPr>
          <p:cNvPr id="1161" name="Google Shape;1161;g2698ca918e8_0_1157"/>
          <p:cNvSpPr/>
          <p:nvPr/>
        </p:nvSpPr>
        <p:spPr>
          <a:xfrm>
            <a:off x="2932530" y="6387215"/>
            <a:ext cx="18609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chemeClr val="dk1"/>
                </a:solidFill>
                <a:latin typeface="Arial"/>
                <a:ea typeface="Arial"/>
                <a:cs typeface="Arial"/>
                <a:sym typeface="Arial"/>
              </a:rPr>
              <a:t>1. Necesita un desarrollo con uso de tecnología.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s-CL" sz="1100" b="0" i="0" u="none" strike="noStrike" cap="none">
                <a:solidFill>
                  <a:schemeClr val="dk1"/>
                </a:solidFill>
                <a:latin typeface="Arial"/>
                <a:ea typeface="Arial"/>
                <a:cs typeface="Arial"/>
                <a:sym typeface="Arial"/>
              </a:rPr>
              <a:t>2. Desconocimiento de cómo desarrollar una APP.</a:t>
            </a:r>
            <a:endParaRPr sz="1100" b="0" i="0" u="none" strike="noStrike" cap="none">
              <a:solidFill>
                <a:schemeClr val="dk1"/>
              </a:solidFill>
              <a:latin typeface="Arial"/>
              <a:ea typeface="Arial"/>
              <a:cs typeface="Arial"/>
              <a:sym typeface="Arial"/>
            </a:endParaRPr>
          </a:p>
        </p:txBody>
      </p:sp>
      <p:sp>
        <p:nvSpPr>
          <p:cNvPr id="1162" name="Google Shape;1162;g2698ca918e8_0_1157"/>
          <p:cNvSpPr/>
          <p:nvPr/>
        </p:nvSpPr>
        <p:spPr>
          <a:xfrm>
            <a:off x="6270916" y="6387215"/>
            <a:ext cx="7407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2</a:t>
            </a:r>
            <a:endParaRPr sz="1800" b="1" i="0" u="none" strike="noStrike" cap="none">
              <a:solidFill>
                <a:srgbClr val="FFC000"/>
              </a:solidFill>
              <a:latin typeface="Cabin"/>
              <a:ea typeface="Cabin"/>
              <a:cs typeface="Cabin"/>
              <a:sym typeface="Cabin"/>
            </a:endParaRPr>
          </a:p>
        </p:txBody>
      </p:sp>
      <p:sp>
        <p:nvSpPr>
          <p:cNvPr id="1163" name="Google Shape;1163;g2698ca918e8_0_1157"/>
          <p:cNvSpPr/>
          <p:nvPr/>
        </p:nvSpPr>
        <p:spPr>
          <a:xfrm>
            <a:off x="7111434" y="6387215"/>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2</a:t>
            </a:r>
            <a:endParaRPr sz="1800" b="1" i="0" u="none" strike="noStrike" cap="none">
              <a:solidFill>
                <a:srgbClr val="FFC000"/>
              </a:solidFill>
              <a:latin typeface="Cabin"/>
              <a:ea typeface="Cabin"/>
              <a:cs typeface="Cabin"/>
              <a:sym typeface="Cabin"/>
            </a:endParaRPr>
          </a:p>
        </p:txBody>
      </p:sp>
      <p:sp>
        <p:nvSpPr>
          <p:cNvPr id="1164" name="Google Shape;1164;g2698ca918e8_0_1157"/>
          <p:cNvSpPr/>
          <p:nvPr/>
        </p:nvSpPr>
        <p:spPr>
          <a:xfrm>
            <a:off x="1446752" y="5377740"/>
            <a:ext cx="1404000" cy="882900"/>
          </a:xfrm>
          <a:prstGeom prst="roundRect">
            <a:avLst>
              <a:gd name="adj" fmla="val 15808"/>
            </a:avLst>
          </a:prstGeom>
          <a:solidFill>
            <a:srgbClr val="FEEDD8"/>
          </a:solidFill>
          <a:ln w="9525" cap="flat" cmpd="sng">
            <a:solidFill>
              <a:srgbClr val="EF8600"/>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1.Que el servicio no agregue valor a los clientes</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25" b="0" i="0" u="none" strike="noStrike" cap="none">
                <a:solidFill>
                  <a:srgbClr val="00717D"/>
                </a:solidFill>
                <a:latin typeface="Arial"/>
                <a:ea typeface="Arial"/>
                <a:cs typeface="Arial"/>
                <a:sym typeface="Arial"/>
              </a:rPr>
              <a:t> </a:t>
            </a:r>
            <a:endParaRPr sz="1125" b="0" i="0" u="none" strike="noStrike" cap="none">
              <a:solidFill>
                <a:srgbClr val="00717D"/>
              </a:solidFill>
              <a:latin typeface="Arial"/>
              <a:ea typeface="Arial"/>
              <a:cs typeface="Arial"/>
              <a:sym typeface="Arial"/>
            </a:endParaRPr>
          </a:p>
        </p:txBody>
      </p:sp>
      <p:sp>
        <p:nvSpPr>
          <p:cNvPr id="1165" name="Google Shape;1165;g2698ca918e8_0_1157"/>
          <p:cNvSpPr/>
          <p:nvPr/>
        </p:nvSpPr>
        <p:spPr>
          <a:xfrm>
            <a:off x="1438477" y="6388653"/>
            <a:ext cx="1404000" cy="882900"/>
          </a:xfrm>
          <a:prstGeom prst="roundRect">
            <a:avLst>
              <a:gd name="adj" fmla="val 15808"/>
            </a:avLst>
          </a:prstGeom>
          <a:solidFill>
            <a:srgbClr val="FEEDD8"/>
          </a:solidFill>
          <a:ln w="9525" cap="flat" cmpd="sng">
            <a:solidFill>
              <a:srgbClr val="EF8600"/>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Pocos recursos disponibles para el desarrollo de la APP</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 </a:t>
            </a:r>
            <a:endParaRPr sz="1100" b="0" i="0" u="none" strike="noStrike" cap="none">
              <a:solidFill>
                <a:srgbClr val="000000"/>
              </a:solidFill>
              <a:latin typeface="Cabin"/>
              <a:ea typeface="Cabin"/>
              <a:cs typeface="Cabin"/>
              <a:sym typeface="Cabin"/>
            </a:endParaRPr>
          </a:p>
        </p:txBody>
      </p:sp>
      <p:sp>
        <p:nvSpPr>
          <p:cNvPr id="1166" name="Google Shape;1166;g2698ca918e8_0_1157"/>
          <p:cNvSpPr/>
          <p:nvPr/>
        </p:nvSpPr>
        <p:spPr>
          <a:xfrm>
            <a:off x="4874109" y="4308658"/>
            <a:ext cx="1320000" cy="960600"/>
          </a:xfrm>
          <a:prstGeom prst="roundRect">
            <a:avLst>
              <a:gd name="adj" fmla="val 13545"/>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Consecuencias que acontecen a causa del riesgo</a:t>
            </a:r>
            <a:endParaRPr sz="1200" b="1" i="0" u="none" strike="noStrike" cap="none">
              <a:solidFill>
                <a:srgbClr val="F07978"/>
              </a:solidFill>
              <a:latin typeface="Calibri"/>
              <a:ea typeface="Calibri"/>
              <a:cs typeface="Calibri"/>
              <a:sym typeface="Calibri"/>
            </a:endParaRPr>
          </a:p>
        </p:txBody>
      </p:sp>
      <p:sp>
        <p:nvSpPr>
          <p:cNvPr id="1167" name="Google Shape;1167;g2698ca918e8_0_1157"/>
          <p:cNvSpPr/>
          <p:nvPr/>
        </p:nvSpPr>
        <p:spPr>
          <a:xfrm>
            <a:off x="4874025" y="5395507"/>
            <a:ext cx="13200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Insatisfacción de cliente</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Pérdida del negocio</a:t>
            </a:r>
            <a:endParaRPr sz="1100" b="0" i="0" u="none" strike="noStrike" cap="none">
              <a:solidFill>
                <a:srgbClr val="000000"/>
              </a:solidFill>
              <a:latin typeface="Cabin"/>
              <a:ea typeface="Cabin"/>
              <a:cs typeface="Cabin"/>
              <a:sym typeface="Cabin"/>
            </a:endParaRPr>
          </a:p>
        </p:txBody>
      </p:sp>
      <p:sp>
        <p:nvSpPr>
          <p:cNvPr id="1168" name="Google Shape;1168;g2698ca918e8_0_1157"/>
          <p:cNvSpPr/>
          <p:nvPr/>
        </p:nvSpPr>
        <p:spPr>
          <a:xfrm>
            <a:off x="4874025" y="6387215"/>
            <a:ext cx="13200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No desarrollar el producto con todas sus funcionalidades</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Pérdida de negocio</a:t>
            </a:r>
            <a:endParaRPr sz="1100" b="0" i="0" u="none" strike="noStrike" cap="none">
              <a:solidFill>
                <a:srgbClr val="000000"/>
              </a:solidFill>
              <a:latin typeface="Cabin"/>
              <a:ea typeface="Cabin"/>
              <a:cs typeface="Cabin"/>
              <a:sym typeface="Cabin"/>
            </a:endParaRPr>
          </a:p>
        </p:txBody>
      </p:sp>
      <p:sp>
        <p:nvSpPr>
          <p:cNvPr id="1169" name="Google Shape;1169;g2698ca918e8_0_1157"/>
          <p:cNvSpPr/>
          <p:nvPr/>
        </p:nvSpPr>
        <p:spPr>
          <a:xfrm>
            <a:off x="7925039" y="4301291"/>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000" b="1" i="0" u="none" strike="noStrike" cap="none">
                <a:solidFill>
                  <a:srgbClr val="F07978"/>
                </a:solidFill>
                <a:latin typeface="Calibri"/>
                <a:ea typeface="Calibri"/>
                <a:cs typeface="Calibri"/>
                <a:sym typeface="Calibri"/>
              </a:rPr>
              <a:t>Nivel de riesgo</a:t>
            </a:r>
            <a:endParaRPr sz="1000" b="1" i="0" u="none" strike="noStrike" cap="none">
              <a:solidFill>
                <a:srgbClr val="F07978"/>
              </a:solidFill>
              <a:latin typeface="Calibri"/>
              <a:ea typeface="Calibri"/>
              <a:cs typeface="Calibri"/>
              <a:sym typeface="Calibri"/>
            </a:endParaRPr>
          </a:p>
        </p:txBody>
      </p:sp>
      <p:sp>
        <p:nvSpPr>
          <p:cNvPr id="1170" name="Google Shape;1170;g2698ca918e8_0_1157"/>
          <p:cNvSpPr/>
          <p:nvPr/>
        </p:nvSpPr>
        <p:spPr>
          <a:xfrm>
            <a:off x="7935282" y="5400016"/>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9</a:t>
            </a:r>
            <a:endParaRPr sz="1800" b="1" i="0" u="none" strike="noStrike" cap="none">
              <a:solidFill>
                <a:srgbClr val="FF0000"/>
              </a:solidFill>
              <a:latin typeface="Cabin"/>
              <a:ea typeface="Cabin"/>
              <a:cs typeface="Cabin"/>
              <a:sym typeface="Cabin"/>
            </a:endParaRPr>
          </a:p>
        </p:txBody>
      </p:sp>
      <p:sp>
        <p:nvSpPr>
          <p:cNvPr id="1171" name="Google Shape;1171;g2698ca918e8_0_1157"/>
          <p:cNvSpPr/>
          <p:nvPr/>
        </p:nvSpPr>
        <p:spPr>
          <a:xfrm>
            <a:off x="7935282" y="6387215"/>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4</a:t>
            </a:r>
            <a:endParaRPr sz="1800" b="1" i="0" u="none" strike="noStrike" cap="none">
              <a:solidFill>
                <a:srgbClr val="FFC000"/>
              </a:solidFill>
              <a:latin typeface="Cabin"/>
              <a:ea typeface="Cabin"/>
              <a:cs typeface="Cabin"/>
              <a:sym typeface="Cabin"/>
            </a:endParaRPr>
          </a:p>
        </p:txBody>
      </p:sp>
      <p:sp>
        <p:nvSpPr>
          <p:cNvPr id="1172" name="Google Shape;1172;g2698ca918e8_0_1157"/>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2</a:t>
            </a:r>
            <a:r>
              <a:rPr lang="es-CL" sz="2400" b="1" i="0" u="none" strike="noStrike" cap="none">
                <a:solidFill>
                  <a:srgbClr val="576C77"/>
                </a:solidFill>
                <a:highlight>
                  <a:srgbClr val="F07978"/>
                </a:highlight>
                <a:latin typeface="Arvo"/>
                <a:ea typeface="Arvo"/>
                <a:cs typeface="Arvo"/>
                <a:sym typeface="Arvo"/>
              </a:rPr>
              <a:t> </a:t>
            </a:r>
            <a:r>
              <a:rPr lang="es-CL" sz="2400" b="1" i="0" u="none" strike="noStrike" cap="none">
                <a:solidFill>
                  <a:srgbClr val="576C77"/>
                </a:solidFill>
                <a:latin typeface="Arvo"/>
                <a:ea typeface="Arvo"/>
                <a:cs typeface="Arvo"/>
                <a:sym typeface="Arvo"/>
              </a:rPr>
              <a:t>EVALUAR LOS RIESGOS</a:t>
            </a:r>
            <a:endParaRPr sz="2400" b="1" i="0" u="none" strike="noStrike" cap="none">
              <a:solidFill>
                <a:srgbClr val="576C77"/>
              </a:solidFill>
              <a:latin typeface="Arvo"/>
              <a:ea typeface="Arvo"/>
              <a:cs typeface="Arvo"/>
              <a:sym typeface="Arvo"/>
            </a:endParaRPr>
          </a:p>
        </p:txBody>
      </p:sp>
      <p:sp>
        <p:nvSpPr>
          <p:cNvPr id="1173" name="Google Shape;1173;g2698ca918e8_0_1157"/>
          <p:cNvSpPr txBox="1"/>
          <p:nvPr/>
        </p:nvSpPr>
        <p:spPr>
          <a:xfrm>
            <a:off x="4803876" y="2626779"/>
            <a:ext cx="2166900" cy="1385400"/>
          </a:xfrm>
          <a:prstGeom prst="rect">
            <a:avLst/>
          </a:prstGeom>
          <a:noFill/>
          <a:ln w="9525" cap="flat" cmpd="sng">
            <a:solidFill>
              <a:srgbClr val="28A3A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1" i="0" u="none" strike="noStrike" cap="none">
                <a:solidFill>
                  <a:srgbClr val="3A3838"/>
                </a:solidFill>
                <a:latin typeface="Calibri"/>
                <a:ea typeface="Calibri"/>
                <a:cs typeface="Calibri"/>
                <a:sym typeface="Calibri"/>
              </a:rPr>
              <a:t>Posibilidad de ocurrencia del riesgo</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BAJO (1): Menos de un 25% de probabilidad de que ocurra.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MEDIO (2): Entre un 26% y 49%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ALTO (3): Más de un 50% de que ocurra. </a:t>
            </a:r>
            <a:endParaRPr sz="1200" b="0" i="0" u="none" strike="noStrike" cap="none">
              <a:solidFill>
                <a:srgbClr val="000000"/>
              </a:solidFill>
              <a:latin typeface="Arial"/>
              <a:ea typeface="Arial"/>
              <a:cs typeface="Arial"/>
              <a:sym typeface="Arial"/>
            </a:endParaRPr>
          </a:p>
        </p:txBody>
      </p:sp>
      <p:sp>
        <p:nvSpPr>
          <p:cNvPr id="1174" name="Google Shape;1174;g2698ca918e8_0_1157"/>
          <p:cNvSpPr txBox="1"/>
          <p:nvPr/>
        </p:nvSpPr>
        <p:spPr>
          <a:xfrm>
            <a:off x="7022403" y="2195066"/>
            <a:ext cx="1660800" cy="2308800"/>
          </a:xfrm>
          <a:prstGeom prst="rect">
            <a:avLst/>
          </a:prstGeom>
          <a:noFill/>
          <a:ln w="9525" cap="flat" cmpd="sng">
            <a:solidFill>
              <a:srgbClr val="28A3A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0" i="0" u="none" strike="noStrike" cap="none">
                <a:solidFill>
                  <a:srgbClr val="000000"/>
                </a:solidFill>
                <a:latin typeface="Calibri"/>
                <a:ea typeface="Calibri"/>
                <a:cs typeface="Calibri"/>
                <a:sym typeface="Calibri"/>
              </a:rPr>
              <a:t>Lo que ocasiona el riesgo:</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3_ALTA:</a:t>
            </a:r>
            <a:r>
              <a:rPr lang="es-CL" sz="1200" b="0" i="0" u="none" strike="noStrike" cap="none">
                <a:solidFill>
                  <a:srgbClr val="000000"/>
                </a:solidFill>
                <a:latin typeface="Calibri"/>
                <a:ea typeface="Calibri"/>
                <a:cs typeface="Calibri"/>
                <a:sym typeface="Calibri"/>
              </a:rPr>
              <a:t> pérdida de clientes, multas o desmedro económico significativo </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2_MEDIA:</a:t>
            </a:r>
            <a:r>
              <a:rPr lang="es-CL" sz="1200" b="0" i="0" u="none" strike="noStrike" cap="none">
                <a:solidFill>
                  <a:srgbClr val="000000"/>
                </a:solidFill>
                <a:latin typeface="Calibri"/>
                <a:ea typeface="Calibri"/>
                <a:cs typeface="Calibri"/>
                <a:sym typeface="Calibri"/>
              </a:rPr>
              <a:t> reclamos del cliente con consecuencias de corto plazo.</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1_BAJA: </a:t>
            </a:r>
            <a:r>
              <a:rPr lang="es-CL" sz="1200" b="0" i="0" u="none" strike="noStrike" cap="none">
                <a:solidFill>
                  <a:srgbClr val="000000"/>
                </a:solidFill>
                <a:latin typeface="Calibri"/>
                <a:ea typeface="Calibri"/>
                <a:cs typeface="Calibri"/>
                <a:sym typeface="Calibri"/>
              </a:rPr>
              <a:t>No genera impacto</a:t>
            </a:r>
            <a:endParaRPr sz="1400" b="0" i="0" u="none" strike="noStrike" cap="none">
              <a:solidFill>
                <a:srgbClr val="000000"/>
              </a:solidFill>
              <a:latin typeface="Arial"/>
              <a:ea typeface="Arial"/>
              <a:cs typeface="Arial"/>
              <a:sym typeface="Arial"/>
            </a:endParaRPr>
          </a:p>
        </p:txBody>
      </p:sp>
      <p:sp>
        <p:nvSpPr>
          <p:cNvPr id="1175" name="Google Shape;1175;g2698ca918e8_0_1157"/>
          <p:cNvSpPr/>
          <p:nvPr/>
        </p:nvSpPr>
        <p:spPr>
          <a:xfrm>
            <a:off x="1550913" y="3166824"/>
            <a:ext cx="1232400" cy="958500"/>
          </a:xfrm>
          <a:prstGeom prst="downArrowCallout">
            <a:avLst>
              <a:gd name="adj1" fmla="val 25000"/>
              <a:gd name="adj2" fmla="val 25000"/>
              <a:gd name="adj3" fmla="val 25000"/>
              <a:gd name="adj4" fmla="val 64977"/>
            </a:avLst>
          </a:prstGeom>
          <a:solidFill>
            <a:srgbClr val="FFFFFF"/>
          </a:solidFill>
          <a:ln w="9525" cap="flat" cmpd="sng">
            <a:solidFill>
              <a:srgbClr val="0097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Nos orientamos por las dimensiones anteriores</a:t>
            </a:r>
            <a:endParaRPr sz="1200" b="0" i="0" u="none" strike="noStrike" cap="none">
              <a:solidFill>
                <a:srgbClr val="000000"/>
              </a:solidFill>
              <a:latin typeface="Cabin"/>
              <a:ea typeface="Cabin"/>
              <a:cs typeface="Cabin"/>
              <a:sym typeface="Cabin"/>
            </a:endParaRPr>
          </a:p>
        </p:txBody>
      </p:sp>
      <p:sp>
        <p:nvSpPr>
          <p:cNvPr id="1176" name="Google Shape;1176;g2698ca918e8_0_1157"/>
          <p:cNvSpPr/>
          <p:nvPr/>
        </p:nvSpPr>
        <p:spPr>
          <a:xfrm>
            <a:off x="3246795" y="3148083"/>
            <a:ext cx="1232400" cy="958500"/>
          </a:xfrm>
          <a:prstGeom prst="downArrowCallout">
            <a:avLst>
              <a:gd name="adj1" fmla="val 25000"/>
              <a:gd name="adj2" fmla="val 25000"/>
              <a:gd name="adj3" fmla="val 25000"/>
              <a:gd name="adj4" fmla="val 64977"/>
            </a:avLst>
          </a:prstGeom>
          <a:solidFill>
            <a:srgbClr val="FFFFFF"/>
          </a:solidFill>
          <a:ln w="9525" cap="flat" cmpd="sng">
            <a:solidFill>
              <a:srgbClr val="0097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¿Cuál es el origen del riesgo? </a:t>
            </a:r>
            <a:endParaRPr sz="1200" b="0" i="0" u="none" strike="noStrike" cap="none">
              <a:solidFill>
                <a:srgbClr val="000000"/>
              </a:solidFill>
              <a:latin typeface="Cabin"/>
              <a:ea typeface="Cabin"/>
              <a:cs typeface="Cabin"/>
              <a:sym typeface="Cabi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2698ca918e8_0_1184"/>
          <p:cNvSpPr/>
          <p:nvPr/>
        </p:nvSpPr>
        <p:spPr>
          <a:xfrm>
            <a:off x="1420549" y="2198416"/>
            <a:ext cx="6967800" cy="12591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s-CL" sz="1700" b="0" i="0" u="none" strike="noStrike" cap="none">
                <a:solidFill>
                  <a:srgbClr val="000000"/>
                </a:solidFill>
                <a:latin typeface="Cabin"/>
                <a:ea typeface="Cabin"/>
                <a:cs typeface="Cabin"/>
                <a:sym typeface="Cabin"/>
              </a:rPr>
              <a:t>Para calcular el nivel de riesgo final, debemos multiplicar la probabilidad por la consecuencia.  </a:t>
            </a:r>
            <a:endParaRPr sz="17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700" b="0" i="0" u="none" strike="noStrike" cap="none">
                <a:solidFill>
                  <a:srgbClr val="000000"/>
                </a:solidFill>
                <a:latin typeface="Cabin"/>
                <a:ea typeface="Cabin"/>
                <a:cs typeface="Cabin"/>
                <a:sym typeface="Cabin"/>
              </a:rPr>
              <a:t>Acá encontrarán la tabla de criterio que les ayudará a definir el nivel de riesgo de la idea analizada. De acuerdo al resultado de la multiplicación, los niveles de riesgo son: </a:t>
            </a:r>
            <a:endParaRPr sz="1700" b="0" i="0" u="none" strike="noStrike" cap="none">
              <a:solidFill>
                <a:srgbClr val="000000"/>
              </a:solidFill>
              <a:latin typeface="Cabin"/>
              <a:ea typeface="Cabin"/>
              <a:cs typeface="Cabin"/>
              <a:sym typeface="Cabin"/>
            </a:endParaRPr>
          </a:p>
        </p:txBody>
      </p:sp>
      <p:graphicFrame>
        <p:nvGraphicFramePr>
          <p:cNvPr id="1182" name="Google Shape;1182;g2698ca918e8_0_1184"/>
          <p:cNvGraphicFramePr/>
          <p:nvPr/>
        </p:nvGraphicFramePr>
        <p:xfrm>
          <a:off x="2551127" y="3870000"/>
          <a:ext cx="4952300" cy="3263180"/>
        </p:xfrm>
        <a:graphic>
          <a:graphicData uri="http://schemas.openxmlformats.org/drawingml/2006/table">
            <a:tbl>
              <a:tblPr>
                <a:noFill/>
                <a:tableStyleId>{5EA42DA5-3147-4B8B-AAF1-B386E9E61D4F}</a:tableStyleId>
              </a:tblPr>
              <a:tblGrid>
                <a:gridCol w="2476150">
                  <a:extLst>
                    <a:ext uri="{9D8B030D-6E8A-4147-A177-3AD203B41FA5}">
                      <a16:colId xmlns:a16="http://schemas.microsoft.com/office/drawing/2014/main" val="20000"/>
                    </a:ext>
                  </a:extLst>
                </a:gridCol>
                <a:gridCol w="2476150">
                  <a:extLst>
                    <a:ext uri="{9D8B030D-6E8A-4147-A177-3AD203B41FA5}">
                      <a16:colId xmlns:a16="http://schemas.microsoft.com/office/drawing/2014/main" val="20001"/>
                    </a:ext>
                  </a:extLst>
                </a:gridCol>
              </a:tblGrid>
              <a:tr h="258000">
                <a:tc>
                  <a:txBody>
                    <a:bodyPr/>
                    <a:lstStyle/>
                    <a:p>
                      <a:pPr marL="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VALORES</a:t>
                      </a:r>
                      <a:endParaRPr sz="2000" b="1" i="0" u="none" strike="noStrike" cap="none">
                        <a:solidFill>
                          <a:srgbClr val="000000"/>
                        </a:solidFill>
                        <a:latin typeface="Cabin"/>
                        <a:ea typeface="Cabin"/>
                        <a:cs typeface="Cabin"/>
                        <a:sym typeface="Cabin"/>
                      </a:endParaRPr>
                    </a:p>
                  </a:txBody>
                  <a:tcPr marL="5900" marR="5900" marT="8075" marB="0" anchor="ctr">
                    <a:solidFill>
                      <a:srgbClr val="D8D8D8"/>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 NIVEL DE RIESGO</a:t>
                      </a:r>
                      <a:endParaRPr sz="2000" b="1" i="0" u="none" strike="noStrike" cap="none">
                        <a:solidFill>
                          <a:srgbClr val="000000"/>
                        </a:solidFill>
                        <a:latin typeface="Cabin"/>
                        <a:ea typeface="Cabin"/>
                        <a:cs typeface="Cabin"/>
                        <a:sym typeface="Cabin"/>
                      </a:endParaRPr>
                    </a:p>
                  </a:txBody>
                  <a:tcPr marL="5900" marR="5900" marT="8075" marB="0" anchor="ctr">
                    <a:solidFill>
                      <a:srgbClr val="D8D8D8"/>
                    </a:solidFill>
                  </a:tcPr>
                </a:tc>
                <a:extLst>
                  <a:ext uri="{0D108BD9-81ED-4DB2-BD59-A6C34878D82A}">
                    <a16:rowId xmlns:a16="http://schemas.microsoft.com/office/drawing/2014/main" val="10000"/>
                  </a:ext>
                </a:extLst>
              </a:tr>
              <a:tr h="258000">
                <a:tc>
                  <a:txBody>
                    <a:bodyPr/>
                    <a:lstStyle/>
                    <a:p>
                      <a:pPr marL="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6 a 9</a:t>
                      </a:r>
                      <a:endParaRPr sz="2000" b="1" i="0" u="none" strike="noStrike" cap="none">
                        <a:solidFill>
                          <a:srgbClr val="000000"/>
                        </a:solidFill>
                        <a:latin typeface="Cabin"/>
                        <a:ea typeface="Cabin"/>
                        <a:cs typeface="Cabin"/>
                        <a:sym typeface="Cabin"/>
                      </a:endParaRPr>
                    </a:p>
                  </a:txBody>
                  <a:tcPr marL="5900" marR="5900" marT="8075" marB="0" anchor="ctr">
                    <a:solidFill>
                      <a:srgbClr val="FFDDB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ALTO</a:t>
                      </a:r>
                      <a:r>
                        <a:rPr lang="es-CL" sz="1600" b="0" i="0" u="none" strike="noStrike" cap="none">
                          <a:solidFill>
                            <a:srgbClr val="000000"/>
                          </a:solidFill>
                          <a:latin typeface="Cabin"/>
                          <a:ea typeface="Cabin"/>
                          <a:cs typeface="Cabin"/>
                          <a:sym typeface="Cabin"/>
                        </a:rPr>
                        <a:t>: 50% o más de probabilidad que el riesgo declarado ocurra y la consecuencia se materialice.</a:t>
                      </a:r>
                      <a:endParaRPr sz="1600" b="0" i="0" u="none" strike="noStrike" cap="none">
                        <a:solidFill>
                          <a:srgbClr val="000000"/>
                        </a:solidFill>
                        <a:latin typeface="Cabin"/>
                        <a:ea typeface="Cabin"/>
                        <a:cs typeface="Cabin"/>
                        <a:sym typeface="Cabin"/>
                      </a:endParaRPr>
                    </a:p>
                  </a:txBody>
                  <a:tcPr marL="5900" marR="5900" marT="8075" marB="0" anchor="ctr">
                    <a:solidFill>
                      <a:srgbClr val="FFDDB2"/>
                    </a:solidFill>
                  </a:tcPr>
                </a:tc>
                <a:extLst>
                  <a:ext uri="{0D108BD9-81ED-4DB2-BD59-A6C34878D82A}">
                    <a16:rowId xmlns:a16="http://schemas.microsoft.com/office/drawing/2014/main" val="10001"/>
                  </a:ext>
                </a:extLst>
              </a:tr>
              <a:tr h="520600">
                <a:tc>
                  <a:txBody>
                    <a:bodyPr/>
                    <a:lstStyle/>
                    <a:p>
                      <a:pPr marL="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4</a:t>
                      </a:r>
                      <a:endParaRPr sz="2000" b="1" i="0" u="none" strike="noStrike" cap="none">
                        <a:solidFill>
                          <a:srgbClr val="000000"/>
                        </a:solidFill>
                        <a:latin typeface="Cabin"/>
                        <a:ea typeface="Cabin"/>
                        <a:cs typeface="Cabin"/>
                        <a:sym typeface="Cabin"/>
                      </a:endParaRPr>
                    </a:p>
                  </a:txBody>
                  <a:tcPr marL="5900" marR="5900" marT="8075" marB="0" anchor="ctr">
                    <a:solidFill>
                      <a:srgbClr val="F7FFB3"/>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MEDIO</a:t>
                      </a:r>
                      <a:r>
                        <a:rPr lang="es-CL" sz="1600" b="0" i="0" u="none" strike="noStrike" cap="none">
                          <a:solidFill>
                            <a:srgbClr val="000000"/>
                          </a:solidFill>
                          <a:latin typeface="Cabin"/>
                          <a:ea typeface="Cabin"/>
                          <a:cs typeface="Cabin"/>
                          <a:sym typeface="Cabin"/>
                        </a:rPr>
                        <a:t>: Entre un 20% y 40% de probabilidad que el riesgo declarado ocurra y la consecuencia se materialice.</a:t>
                      </a:r>
                      <a:endParaRPr sz="1600" b="0" i="0" u="none" strike="noStrike" cap="none">
                        <a:solidFill>
                          <a:srgbClr val="000000"/>
                        </a:solidFill>
                        <a:latin typeface="Cabin"/>
                        <a:ea typeface="Cabin"/>
                        <a:cs typeface="Cabin"/>
                        <a:sym typeface="Cabin"/>
                      </a:endParaRPr>
                    </a:p>
                  </a:txBody>
                  <a:tcPr marL="5900" marR="5900" marT="8075" marB="0" anchor="ctr">
                    <a:solidFill>
                      <a:srgbClr val="F7FFB3"/>
                    </a:solidFill>
                  </a:tcPr>
                </a:tc>
                <a:extLst>
                  <a:ext uri="{0D108BD9-81ED-4DB2-BD59-A6C34878D82A}">
                    <a16:rowId xmlns:a16="http://schemas.microsoft.com/office/drawing/2014/main" val="10002"/>
                  </a:ext>
                </a:extLst>
              </a:tr>
              <a:tr h="520600">
                <a:tc>
                  <a:txBody>
                    <a:bodyPr/>
                    <a:lstStyle/>
                    <a:p>
                      <a:pPr marL="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1 a 3</a:t>
                      </a: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txBody>
                  <a:tcPr marL="5900" marR="5900" marT="8075" marB="0" anchor="ctr">
                    <a:solidFill>
                      <a:srgbClr val="92D050"/>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BAJO: </a:t>
                      </a:r>
                      <a:r>
                        <a:rPr lang="es-CL" sz="1600" b="0" i="0" u="none" strike="noStrike" cap="none">
                          <a:solidFill>
                            <a:srgbClr val="000000"/>
                          </a:solidFill>
                          <a:latin typeface="Cabin"/>
                          <a:ea typeface="Cabin"/>
                          <a:cs typeface="Cabin"/>
                          <a:sym typeface="Cabin"/>
                        </a:rPr>
                        <a:t>10% o menos de probabilidad que el riesgo declarado ocurra y la consecuencia se materialice.</a:t>
                      </a:r>
                      <a:endParaRPr sz="1600" b="0" i="0" u="none" strike="noStrike" cap="none">
                        <a:solidFill>
                          <a:srgbClr val="000000"/>
                        </a:solidFill>
                        <a:latin typeface="Cabin"/>
                        <a:ea typeface="Cabin"/>
                        <a:cs typeface="Cabin"/>
                        <a:sym typeface="Cabin"/>
                      </a:endParaRPr>
                    </a:p>
                  </a:txBody>
                  <a:tcPr marL="5900" marR="5900" marT="8075" marB="0" anchor="ctr">
                    <a:solidFill>
                      <a:srgbClr val="92D050"/>
                    </a:solidFill>
                  </a:tcPr>
                </a:tc>
                <a:extLst>
                  <a:ext uri="{0D108BD9-81ED-4DB2-BD59-A6C34878D82A}">
                    <a16:rowId xmlns:a16="http://schemas.microsoft.com/office/drawing/2014/main" val="10003"/>
                  </a:ext>
                </a:extLst>
              </a:tr>
            </a:tbl>
          </a:graphicData>
        </a:graphic>
      </p:graphicFrame>
      <p:sp>
        <p:nvSpPr>
          <p:cNvPr id="1183" name="Google Shape;1183;g2698ca918e8_0_1184"/>
          <p:cNvSpPr txBox="1"/>
          <p:nvPr/>
        </p:nvSpPr>
        <p:spPr>
          <a:xfrm>
            <a:off x="1519523" y="1386559"/>
            <a:ext cx="3766500" cy="61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700" b="1" i="0" u="none" strike="noStrike" cap="none">
                <a:solidFill>
                  <a:schemeClr val="lt1"/>
                </a:solidFill>
                <a:highlight>
                  <a:srgbClr val="F07978"/>
                </a:highlight>
                <a:latin typeface="Cabin"/>
                <a:ea typeface="Cabin"/>
                <a:cs typeface="Cabin"/>
                <a:sym typeface="Cabin"/>
              </a:rPr>
              <a:t>CRITERIOS  EVALUACIÓN DE LOS RIESGOS</a:t>
            </a:r>
            <a:endParaRPr sz="1700" b="1" i="0" u="none" strike="noStrike" cap="none">
              <a:solidFill>
                <a:schemeClr val="lt1"/>
              </a:solidFill>
              <a:highlight>
                <a:srgbClr val="F07978"/>
              </a:highlight>
              <a:latin typeface="Cabin"/>
              <a:ea typeface="Cabin"/>
              <a:cs typeface="Cabin"/>
              <a:sym typeface="Cabin"/>
            </a:endParaRPr>
          </a:p>
        </p:txBody>
      </p:sp>
      <p:sp>
        <p:nvSpPr>
          <p:cNvPr id="1184" name="Google Shape;1184;g2698ca918e8_0_1184"/>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2_ EVALUAR LOS RIESGOS</a:t>
            </a:r>
            <a:endParaRPr sz="2400" b="1" i="0" u="none" strike="noStrike" cap="none">
              <a:solidFill>
                <a:schemeClr val="lt1"/>
              </a:solidFill>
              <a:highlight>
                <a:srgbClr val="F07978"/>
              </a:highlight>
              <a:latin typeface="Arvo"/>
              <a:ea typeface="Arvo"/>
              <a:cs typeface="Arvo"/>
              <a:sym typeface="Arv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g2698ca918e8_0_1191"/>
          <p:cNvSpPr/>
          <p:nvPr/>
        </p:nvSpPr>
        <p:spPr>
          <a:xfrm>
            <a:off x="1255500" y="1213"/>
            <a:ext cx="7545600" cy="7740000"/>
          </a:xfrm>
          <a:prstGeom prst="rect">
            <a:avLst/>
          </a:prstGeom>
          <a:solidFill>
            <a:srgbClr val="FF505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0" name="Google Shape;1190;g2698ca918e8_0_1191"/>
          <p:cNvSpPr txBox="1"/>
          <p:nvPr/>
        </p:nvSpPr>
        <p:spPr>
          <a:xfrm>
            <a:off x="1762823" y="2286257"/>
            <a:ext cx="6678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4400" b="1" i="0" u="none" strike="noStrike" cap="none">
                <a:solidFill>
                  <a:schemeClr val="dk2"/>
                </a:solidFill>
                <a:highlight>
                  <a:srgbClr val="FFFFFF"/>
                </a:highlight>
                <a:latin typeface="Arvo"/>
                <a:ea typeface="Arvo"/>
                <a:cs typeface="Arvo"/>
                <a:sym typeface="Arvo"/>
              </a:rPr>
              <a:t>PASO 3_PLANIFICAR ACCIONES</a:t>
            </a:r>
            <a:endParaRPr sz="4400" b="1" i="0" u="none" strike="noStrike" cap="none">
              <a:solidFill>
                <a:schemeClr val="dk2"/>
              </a:solidFill>
              <a:highlight>
                <a:srgbClr val="FFFFFF"/>
              </a:highlight>
              <a:latin typeface="Arvo"/>
              <a:ea typeface="Arvo"/>
              <a:cs typeface="Arvo"/>
              <a:sym typeface="Arv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1195" name="Google Shape;1195;g2698ca918e8_0_1196" descr="Delivery de frutas y verduras: Conoce negocios que reparten a domiciio"/>
          <p:cNvPicPr preferRelativeResize="0"/>
          <p:nvPr/>
        </p:nvPicPr>
        <p:blipFill rotWithShape="1">
          <a:blip r:embed="rId3">
            <a:alphaModFix amt="70000"/>
          </a:blip>
          <a:srcRect l="13532"/>
          <a:stretch/>
        </p:blipFill>
        <p:spPr>
          <a:xfrm>
            <a:off x="1255500" y="1010105"/>
            <a:ext cx="7551028" cy="6729895"/>
          </a:xfrm>
          <a:prstGeom prst="rect">
            <a:avLst/>
          </a:prstGeom>
          <a:noFill/>
          <a:ln>
            <a:noFill/>
          </a:ln>
        </p:spPr>
      </p:pic>
      <p:sp>
        <p:nvSpPr>
          <p:cNvPr id="1196" name="Google Shape;1196;g2698ca918e8_0_1196"/>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EJEMPLO</a:t>
            </a:r>
            <a:r>
              <a:rPr lang="es-CL" sz="2400" b="1" i="0" u="none" strike="noStrike" cap="none">
                <a:solidFill>
                  <a:srgbClr val="576C77"/>
                </a:solidFill>
                <a:latin typeface="Arvo"/>
                <a:ea typeface="Arvo"/>
                <a:cs typeface="Arvo"/>
                <a:sym typeface="Arvo"/>
              </a:rPr>
              <a:t> EVALUACIÓN DE RIESGOS</a:t>
            </a:r>
            <a:endParaRPr sz="2400" b="1" i="0" u="none" strike="noStrike" cap="none">
              <a:solidFill>
                <a:srgbClr val="576C77"/>
              </a:solidFill>
              <a:latin typeface="Arvo"/>
              <a:ea typeface="Arvo"/>
              <a:cs typeface="Arvo"/>
              <a:sym typeface="Arvo"/>
            </a:endParaRPr>
          </a:p>
        </p:txBody>
      </p:sp>
      <p:sp>
        <p:nvSpPr>
          <p:cNvPr id="1197" name="Google Shape;1197;g2698ca918e8_0_1196"/>
          <p:cNvSpPr txBox="1"/>
          <p:nvPr/>
        </p:nvSpPr>
        <p:spPr>
          <a:xfrm>
            <a:off x="1487284" y="3870001"/>
            <a:ext cx="5736600" cy="1369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600" b="1" i="0" u="none" strike="noStrike" cap="none">
                <a:solidFill>
                  <a:srgbClr val="000000"/>
                </a:solidFill>
                <a:latin typeface="Arial"/>
                <a:ea typeface="Arial"/>
                <a:cs typeface="Arial"/>
                <a:sym typeface="Arial"/>
              </a:rPr>
              <a:t>IDEA: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700" b="0" i="0" u="none" strike="noStrike" cap="none">
                <a:solidFill>
                  <a:srgbClr val="000000"/>
                </a:solidFill>
                <a:latin typeface="Cabin"/>
                <a:ea typeface="Cabin"/>
                <a:cs typeface="Cabin"/>
                <a:sym typeface="Cabin"/>
              </a:rPr>
              <a:t>Servicio de delivery de fruta y verdura, identificando el mejor precio y calidad de diversos proveedores, todos en una sola APP. </a:t>
            </a:r>
            <a:endParaRPr sz="17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g2698ca918e8_0_1202"/>
          <p:cNvSpPr/>
          <p:nvPr/>
        </p:nvSpPr>
        <p:spPr>
          <a:xfrm>
            <a:off x="2617526" y="2352494"/>
            <a:ext cx="974700" cy="430800"/>
          </a:xfrm>
          <a:prstGeom prst="roundRect">
            <a:avLst>
              <a:gd name="adj" fmla="val 16667"/>
            </a:avLst>
          </a:prstGeom>
          <a:noFill/>
          <a:ln w="28575" cap="flat" cmpd="sng">
            <a:solidFill>
              <a:srgbClr val="6D9EEB"/>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6D9EEC"/>
                </a:solidFill>
                <a:latin typeface="Cabin"/>
                <a:ea typeface="Cabin"/>
                <a:cs typeface="Cabin"/>
                <a:sym typeface="Cabin"/>
              </a:rPr>
              <a:t>Mercado</a:t>
            </a:r>
            <a:endParaRPr sz="1200" b="0" i="0" u="none" strike="noStrike" cap="none">
              <a:solidFill>
                <a:srgbClr val="6D9EEC"/>
              </a:solidFill>
              <a:latin typeface="Cabin"/>
              <a:ea typeface="Cabin"/>
              <a:cs typeface="Cabin"/>
              <a:sym typeface="Cabin"/>
            </a:endParaRPr>
          </a:p>
        </p:txBody>
      </p:sp>
      <p:sp>
        <p:nvSpPr>
          <p:cNvPr id="1203" name="Google Shape;1203;g2698ca918e8_0_1202"/>
          <p:cNvSpPr/>
          <p:nvPr/>
        </p:nvSpPr>
        <p:spPr>
          <a:xfrm>
            <a:off x="2617525" y="2946702"/>
            <a:ext cx="974700" cy="430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FFC000"/>
                </a:solidFill>
                <a:latin typeface="Cabin"/>
                <a:ea typeface="Cabin"/>
                <a:cs typeface="Cabin"/>
                <a:sym typeface="Cabin"/>
              </a:rPr>
              <a:t>Recursos</a:t>
            </a:r>
            <a:endParaRPr sz="1200" b="0" i="0" u="none" strike="noStrike" cap="none">
              <a:solidFill>
                <a:srgbClr val="FFC000"/>
              </a:solidFill>
              <a:latin typeface="Cabin"/>
              <a:ea typeface="Cabin"/>
              <a:cs typeface="Cabin"/>
              <a:sym typeface="Cabin"/>
            </a:endParaRPr>
          </a:p>
        </p:txBody>
      </p:sp>
      <p:sp>
        <p:nvSpPr>
          <p:cNvPr id="1204" name="Google Shape;1204;g2698ca918e8_0_1202"/>
          <p:cNvSpPr/>
          <p:nvPr/>
        </p:nvSpPr>
        <p:spPr>
          <a:xfrm>
            <a:off x="2617526" y="4158188"/>
            <a:ext cx="974700" cy="430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CD2F2A"/>
                </a:solidFill>
                <a:latin typeface="Cabin"/>
                <a:ea typeface="Cabin"/>
                <a:cs typeface="Cabin"/>
                <a:sym typeface="Cabin"/>
              </a:rPr>
              <a:t>Competencia</a:t>
            </a:r>
            <a:endParaRPr sz="1200" b="0" i="0" u="none" strike="noStrike" cap="none">
              <a:solidFill>
                <a:srgbClr val="CD2F2A"/>
              </a:solidFill>
              <a:latin typeface="Cabin"/>
              <a:ea typeface="Cabin"/>
              <a:cs typeface="Cabin"/>
              <a:sym typeface="Cabin"/>
            </a:endParaRPr>
          </a:p>
        </p:txBody>
      </p:sp>
      <p:sp>
        <p:nvSpPr>
          <p:cNvPr id="1205" name="Google Shape;1205;g2698ca918e8_0_1202"/>
          <p:cNvSpPr/>
          <p:nvPr/>
        </p:nvSpPr>
        <p:spPr>
          <a:xfrm>
            <a:off x="2617526" y="3536460"/>
            <a:ext cx="974700" cy="430800"/>
          </a:xfrm>
          <a:prstGeom prst="roundRect">
            <a:avLst>
              <a:gd name="adj" fmla="val 16667"/>
            </a:avLst>
          </a:prstGeom>
          <a:noFill/>
          <a:ln w="28575" cap="flat" cmpd="sng">
            <a:solidFill>
              <a:srgbClr val="00B05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B050"/>
                </a:solidFill>
                <a:latin typeface="Cabin"/>
                <a:ea typeface="Cabin"/>
                <a:cs typeface="Cabin"/>
                <a:sym typeface="Cabin"/>
              </a:rPr>
              <a:t>Clientes</a:t>
            </a:r>
            <a:endParaRPr sz="1200" b="0" i="0" u="none" strike="noStrike" cap="none">
              <a:solidFill>
                <a:srgbClr val="00B050"/>
              </a:solidFill>
              <a:latin typeface="Cabin"/>
              <a:ea typeface="Cabin"/>
              <a:cs typeface="Cabin"/>
              <a:sym typeface="Cabin"/>
            </a:endParaRPr>
          </a:p>
        </p:txBody>
      </p:sp>
      <p:sp>
        <p:nvSpPr>
          <p:cNvPr id="1206" name="Google Shape;1206;g2698ca918e8_0_1202"/>
          <p:cNvSpPr/>
          <p:nvPr/>
        </p:nvSpPr>
        <p:spPr>
          <a:xfrm>
            <a:off x="2617525" y="4779916"/>
            <a:ext cx="974700" cy="4308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F1C244"/>
                </a:solidFill>
                <a:latin typeface="Cabin"/>
                <a:ea typeface="Cabin"/>
                <a:cs typeface="Cabin"/>
                <a:sym typeface="Cabin"/>
              </a:rPr>
              <a:t>Ambiente</a:t>
            </a:r>
            <a:endParaRPr sz="1200" b="0" i="0" u="none" strike="noStrike" cap="none">
              <a:solidFill>
                <a:srgbClr val="F1C244"/>
              </a:solidFill>
              <a:latin typeface="Cabin"/>
              <a:ea typeface="Cabin"/>
              <a:cs typeface="Cabin"/>
              <a:sym typeface="Cabin"/>
            </a:endParaRPr>
          </a:p>
        </p:txBody>
      </p:sp>
      <p:sp>
        <p:nvSpPr>
          <p:cNvPr id="1207" name="Google Shape;1207;g2698ca918e8_0_1202"/>
          <p:cNvSpPr/>
          <p:nvPr/>
        </p:nvSpPr>
        <p:spPr>
          <a:xfrm>
            <a:off x="2617525" y="5401644"/>
            <a:ext cx="974700" cy="430800"/>
          </a:xfrm>
          <a:prstGeom prst="roundRect">
            <a:avLst>
              <a:gd name="adj" fmla="val 16667"/>
            </a:avLst>
          </a:prstGeom>
          <a:noFill/>
          <a:ln w="28575" cap="flat" cmpd="sng">
            <a:solidFill>
              <a:srgbClr val="7030A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7030A0"/>
                </a:solidFill>
                <a:latin typeface="Cabin"/>
                <a:ea typeface="Cabin"/>
                <a:cs typeface="Cabin"/>
                <a:sym typeface="Cabin"/>
              </a:rPr>
              <a:t>Negocio</a:t>
            </a:r>
            <a:endParaRPr sz="1200" b="0" i="0" u="none" strike="noStrike" cap="none">
              <a:solidFill>
                <a:srgbClr val="7030A0"/>
              </a:solidFill>
              <a:latin typeface="Cabin"/>
              <a:ea typeface="Cabin"/>
              <a:cs typeface="Cabin"/>
              <a:sym typeface="Cabin"/>
            </a:endParaRPr>
          </a:p>
        </p:txBody>
      </p:sp>
      <p:sp>
        <p:nvSpPr>
          <p:cNvPr id="1208" name="Google Shape;1208;g2698ca918e8_0_1202"/>
          <p:cNvSpPr/>
          <p:nvPr/>
        </p:nvSpPr>
        <p:spPr>
          <a:xfrm>
            <a:off x="2617525" y="6023372"/>
            <a:ext cx="974700" cy="430800"/>
          </a:xfrm>
          <a:prstGeom prst="roundRect">
            <a:avLst>
              <a:gd name="adj" fmla="val 16667"/>
            </a:avLst>
          </a:prstGeom>
          <a:noFill/>
          <a:ln w="28575" cap="flat" cmpd="sng">
            <a:solidFill>
              <a:srgbClr val="1155CC"/>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1155CD"/>
                </a:solidFill>
                <a:latin typeface="Cabin"/>
                <a:ea typeface="Cabin"/>
                <a:cs typeface="Cabin"/>
                <a:sym typeface="Cabin"/>
              </a:rPr>
              <a:t>Equipo</a:t>
            </a:r>
            <a:endParaRPr sz="1200" b="0" i="0" u="none" strike="noStrike" cap="none">
              <a:solidFill>
                <a:srgbClr val="1155CD"/>
              </a:solidFill>
              <a:latin typeface="Cabin"/>
              <a:ea typeface="Cabin"/>
              <a:cs typeface="Cabin"/>
              <a:sym typeface="Cabin"/>
            </a:endParaRPr>
          </a:p>
        </p:txBody>
      </p:sp>
      <p:sp>
        <p:nvSpPr>
          <p:cNvPr id="1209" name="Google Shape;1209;g2698ca918e8_0_1202"/>
          <p:cNvSpPr/>
          <p:nvPr/>
        </p:nvSpPr>
        <p:spPr>
          <a:xfrm>
            <a:off x="3735911" y="2354236"/>
            <a:ext cx="3242400" cy="430800"/>
          </a:xfrm>
          <a:prstGeom prst="roundRect">
            <a:avLst>
              <a:gd name="adj" fmla="val 16667"/>
            </a:avLst>
          </a:prstGeom>
          <a:noFill/>
          <a:ln w="28575" cap="flat" cmpd="sng">
            <a:solidFill>
              <a:srgbClr val="6D9EEB"/>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6D9EEB"/>
              </a:solidFill>
              <a:latin typeface="Arial"/>
              <a:ea typeface="Arial"/>
              <a:cs typeface="Arial"/>
              <a:sym typeface="Arial"/>
            </a:endParaRPr>
          </a:p>
        </p:txBody>
      </p:sp>
      <p:sp>
        <p:nvSpPr>
          <p:cNvPr id="1210" name="Google Shape;1210;g2698ca918e8_0_1202"/>
          <p:cNvSpPr/>
          <p:nvPr/>
        </p:nvSpPr>
        <p:spPr>
          <a:xfrm>
            <a:off x="3728571" y="2946702"/>
            <a:ext cx="3249600" cy="430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Pocos recursos disponibles para el desarrollo de la APP</a:t>
            </a:r>
            <a:endParaRPr sz="1200" b="0" i="0" u="none" strike="noStrike" cap="none">
              <a:solidFill>
                <a:srgbClr val="000000"/>
              </a:solidFill>
              <a:latin typeface="Cabin"/>
              <a:ea typeface="Cabin"/>
              <a:cs typeface="Cabin"/>
              <a:sym typeface="Cabin"/>
            </a:endParaRPr>
          </a:p>
        </p:txBody>
      </p:sp>
      <p:sp>
        <p:nvSpPr>
          <p:cNvPr id="1211" name="Google Shape;1211;g2698ca918e8_0_1202"/>
          <p:cNvSpPr/>
          <p:nvPr/>
        </p:nvSpPr>
        <p:spPr>
          <a:xfrm>
            <a:off x="3735911" y="4158188"/>
            <a:ext cx="3242400" cy="4308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Bastantes competidores actuales en servicios de delivery de frutas y verduras</a:t>
            </a:r>
            <a:endParaRPr sz="1200" b="0" i="0" u="none" strike="noStrike" cap="none">
              <a:solidFill>
                <a:srgbClr val="000000"/>
              </a:solidFill>
              <a:latin typeface="Cabin"/>
              <a:ea typeface="Cabin"/>
              <a:cs typeface="Cabin"/>
              <a:sym typeface="Cabin"/>
            </a:endParaRPr>
          </a:p>
        </p:txBody>
      </p:sp>
      <p:sp>
        <p:nvSpPr>
          <p:cNvPr id="1212" name="Google Shape;1212;g2698ca918e8_0_1202"/>
          <p:cNvSpPr/>
          <p:nvPr/>
        </p:nvSpPr>
        <p:spPr>
          <a:xfrm>
            <a:off x="3735911" y="3553485"/>
            <a:ext cx="3242400" cy="430800"/>
          </a:xfrm>
          <a:prstGeom prst="roundRect">
            <a:avLst>
              <a:gd name="adj" fmla="val 16667"/>
            </a:avLst>
          </a:prstGeom>
          <a:noFill/>
          <a:ln w="28575" cap="flat" cmpd="sng">
            <a:solidFill>
              <a:srgbClr val="00B05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0" i="0" u="none" strike="noStrike" cap="none">
                <a:solidFill>
                  <a:srgbClr val="000000"/>
                </a:solidFill>
                <a:latin typeface="Cabin"/>
                <a:ea typeface="Cabin"/>
                <a:cs typeface="Cabin"/>
                <a:sym typeface="Cabin"/>
              </a:rPr>
              <a:t>Que el servicio no agregue valor a los clientes</a:t>
            </a:r>
            <a:endParaRPr sz="1200" b="0" i="0" u="none" strike="noStrike" cap="none">
              <a:solidFill>
                <a:srgbClr val="000000"/>
              </a:solidFill>
              <a:latin typeface="Cabin"/>
              <a:ea typeface="Cabin"/>
              <a:cs typeface="Cabin"/>
              <a:sym typeface="Cabin"/>
            </a:endParaRPr>
          </a:p>
        </p:txBody>
      </p:sp>
      <p:sp>
        <p:nvSpPr>
          <p:cNvPr id="1213" name="Google Shape;1213;g2698ca918e8_0_1202"/>
          <p:cNvSpPr/>
          <p:nvPr/>
        </p:nvSpPr>
        <p:spPr>
          <a:xfrm>
            <a:off x="3735911" y="4778439"/>
            <a:ext cx="3242400" cy="4308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F1C232"/>
              </a:solidFill>
              <a:latin typeface="Arial"/>
              <a:ea typeface="Arial"/>
              <a:cs typeface="Arial"/>
              <a:sym typeface="Arial"/>
            </a:endParaRPr>
          </a:p>
        </p:txBody>
      </p:sp>
      <p:sp>
        <p:nvSpPr>
          <p:cNvPr id="1214" name="Google Shape;1214;g2698ca918e8_0_1202"/>
          <p:cNvSpPr/>
          <p:nvPr/>
        </p:nvSpPr>
        <p:spPr>
          <a:xfrm>
            <a:off x="3728570" y="5398690"/>
            <a:ext cx="3242400" cy="430800"/>
          </a:xfrm>
          <a:prstGeom prst="roundRect">
            <a:avLst>
              <a:gd name="adj" fmla="val 16667"/>
            </a:avLst>
          </a:prstGeom>
          <a:noFill/>
          <a:ln w="28575" cap="flat" cmpd="sng">
            <a:solidFill>
              <a:srgbClr val="7030A0"/>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7030A0"/>
              </a:solidFill>
              <a:latin typeface="Arial"/>
              <a:ea typeface="Arial"/>
              <a:cs typeface="Arial"/>
              <a:sym typeface="Arial"/>
            </a:endParaRPr>
          </a:p>
        </p:txBody>
      </p:sp>
      <p:sp>
        <p:nvSpPr>
          <p:cNvPr id="1215" name="Google Shape;1215;g2698ca918e8_0_1202"/>
          <p:cNvSpPr/>
          <p:nvPr/>
        </p:nvSpPr>
        <p:spPr>
          <a:xfrm>
            <a:off x="3735911" y="6003393"/>
            <a:ext cx="3242400" cy="430800"/>
          </a:xfrm>
          <a:prstGeom prst="roundRect">
            <a:avLst>
              <a:gd name="adj" fmla="val 16667"/>
            </a:avLst>
          </a:prstGeom>
          <a:noFill/>
          <a:ln w="28575" cap="flat" cmpd="sng">
            <a:solidFill>
              <a:srgbClr val="1155CC"/>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endParaRPr sz="975" b="1" i="0" u="none" strike="noStrike" cap="none">
              <a:solidFill>
                <a:srgbClr val="1155CC"/>
              </a:solidFill>
              <a:latin typeface="Arial"/>
              <a:ea typeface="Arial"/>
              <a:cs typeface="Arial"/>
              <a:sym typeface="Arial"/>
            </a:endParaRPr>
          </a:p>
        </p:txBody>
      </p:sp>
      <p:sp>
        <p:nvSpPr>
          <p:cNvPr id="1216" name="Google Shape;1216;g2698ca918e8_0_1202"/>
          <p:cNvSpPr/>
          <p:nvPr/>
        </p:nvSpPr>
        <p:spPr>
          <a:xfrm>
            <a:off x="2617526" y="1754373"/>
            <a:ext cx="974700" cy="430800"/>
          </a:xfrm>
          <a:prstGeom prst="roundRect">
            <a:avLst>
              <a:gd name="adj" fmla="val 16667"/>
            </a:avLst>
          </a:prstGeom>
          <a:solidFill>
            <a:srgbClr val="0070C0"/>
          </a:solidFill>
          <a:ln>
            <a:noFill/>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chemeClr val="lt1"/>
                </a:solidFill>
                <a:latin typeface="Cabin"/>
                <a:ea typeface="Cabin"/>
                <a:cs typeface="Cabin"/>
                <a:sym typeface="Cabin"/>
              </a:rPr>
              <a:t>DIMENSIÓN</a:t>
            </a:r>
            <a:endParaRPr sz="1200" b="1" i="0" u="none" strike="noStrike" cap="none">
              <a:solidFill>
                <a:schemeClr val="lt1"/>
              </a:solidFill>
              <a:latin typeface="Cabin"/>
              <a:ea typeface="Cabin"/>
              <a:cs typeface="Cabin"/>
              <a:sym typeface="Cabin"/>
            </a:endParaRPr>
          </a:p>
        </p:txBody>
      </p:sp>
      <p:sp>
        <p:nvSpPr>
          <p:cNvPr id="1217" name="Google Shape;1217;g2698ca918e8_0_1202"/>
          <p:cNvSpPr/>
          <p:nvPr/>
        </p:nvSpPr>
        <p:spPr>
          <a:xfrm>
            <a:off x="3728570" y="1757586"/>
            <a:ext cx="3242400" cy="451800"/>
          </a:xfrm>
          <a:prstGeom prst="roundRect">
            <a:avLst>
              <a:gd name="adj" fmla="val 16667"/>
            </a:avLst>
          </a:prstGeom>
          <a:solidFill>
            <a:srgbClr val="0070C0"/>
          </a:solidFill>
          <a:ln>
            <a:noFill/>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chemeClr val="lt1"/>
                </a:solidFill>
                <a:latin typeface="Cabin"/>
                <a:ea typeface="Cabin"/>
                <a:cs typeface="Cabin"/>
                <a:sym typeface="Cabin"/>
              </a:rPr>
              <a:t>RIESGOS</a:t>
            </a:r>
            <a:endParaRPr sz="1200" b="1" i="0" u="none" strike="noStrike" cap="none">
              <a:solidFill>
                <a:schemeClr val="lt1"/>
              </a:solidFill>
              <a:latin typeface="Cabin"/>
              <a:ea typeface="Cabin"/>
              <a:cs typeface="Cabin"/>
              <a:sym typeface="Cabin"/>
            </a:endParaRPr>
          </a:p>
        </p:txBody>
      </p:sp>
      <p:sp>
        <p:nvSpPr>
          <p:cNvPr id="1218" name="Google Shape;1218;g2698ca918e8_0_1202"/>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1</a:t>
            </a:r>
            <a:r>
              <a:rPr lang="es-CL" sz="2400" b="1" i="0" u="none" strike="noStrike" cap="none">
                <a:solidFill>
                  <a:srgbClr val="576C77"/>
                </a:solidFill>
                <a:latin typeface="Arvo"/>
                <a:ea typeface="Arvo"/>
                <a:cs typeface="Arvo"/>
                <a:sym typeface="Arvo"/>
              </a:rPr>
              <a:t>  IDENTIFICAR LOS RIESGOS</a:t>
            </a:r>
            <a:endParaRPr sz="2400" b="1" i="0" u="none" strike="noStrike" cap="none">
              <a:solidFill>
                <a:srgbClr val="576C77"/>
              </a:solidFill>
              <a:latin typeface="Arvo"/>
              <a:ea typeface="Arvo"/>
              <a:cs typeface="Arvo"/>
              <a:sym typeface="Arvo"/>
            </a:endParaRPr>
          </a:p>
        </p:txBody>
      </p:sp>
      <p:pic>
        <p:nvPicPr>
          <p:cNvPr id="1219" name="Google Shape;1219;g2698ca918e8_0_1202" descr="Estrella - Iconos gratis de formas y simbolos"/>
          <p:cNvPicPr preferRelativeResize="0"/>
          <p:nvPr/>
        </p:nvPicPr>
        <p:blipFill rotWithShape="1">
          <a:blip r:embed="rId3">
            <a:alphaModFix/>
          </a:blip>
          <a:srcRect/>
          <a:stretch/>
        </p:blipFill>
        <p:spPr>
          <a:xfrm>
            <a:off x="7121928" y="3483269"/>
            <a:ext cx="353196" cy="353196"/>
          </a:xfrm>
          <a:prstGeom prst="rect">
            <a:avLst/>
          </a:prstGeom>
          <a:noFill/>
          <a:ln>
            <a:noFill/>
          </a:ln>
        </p:spPr>
      </p:pic>
      <p:pic>
        <p:nvPicPr>
          <p:cNvPr id="1220" name="Google Shape;1220;g2698ca918e8_0_1202" descr="Estrella - Iconos gratis de formas y simbolos"/>
          <p:cNvPicPr preferRelativeResize="0"/>
          <p:nvPr/>
        </p:nvPicPr>
        <p:blipFill rotWithShape="1">
          <a:blip r:embed="rId3">
            <a:alphaModFix/>
          </a:blip>
          <a:srcRect/>
          <a:stretch/>
        </p:blipFill>
        <p:spPr>
          <a:xfrm>
            <a:off x="7114668" y="2910632"/>
            <a:ext cx="353196" cy="35319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698ca918e8_0_1224"/>
          <p:cNvSpPr txBox="1"/>
          <p:nvPr/>
        </p:nvSpPr>
        <p:spPr>
          <a:xfrm>
            <a:off x="1377943" y="1148231"/>
            <a:ext cx="5592900" cy="1139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1700" b="0" i="0" u="none" strike="noStrike" cap="none">
                <a:solidFill>
                  <a:srgbClr val="000000"/>
                </a:solidFill>
                <a:latin typeface="Cabin"/>
                <a:ea typeface="Cabin"/>
                <a:cs typeface="Cabin"/>
                <a:sym typeface="Cabin"/>
              </a:rPr>
              <a:t>Del listado anterior de riesgos, seleccionar solo dos y evaluarlos, identificando sus causas, la probabilidad y consecuencia.</a:t>
            </a:r>
            <a:endParaRPr sz="1700" b="0" i="0" u="none" strike="noStrike" cap="none">
              <a:solidFill>
                <a:srgbClr val="000000"/>
              </a:solidFill>
              <a:latin typeface="Cabin"/>
              <a:ea typeface="Cabin"/>
              <a:cs typeface="Cabin"/>
              <a:sym typeface="Cabin"/>
            </a:endParaRPr>
          </a:p>
        </p:txBody>
      </p:sp>
      <p:sp>
        <p:nvSpPr>
          <p:cNvPr id="1226" name="Google Shape;1226;g2698ca918e8_0_1224"/>
          <p:cNvSpPr/>
          <p:nvPr/>
        </p:nvSpPr>
        <p:spPr>
          <a:xfrm>
            <a:off x="1440656" y="4308658"/>
            <a:ext cx="1404000" cy="960600"/>
          </a:xfrm>
          <a:prstGeom prst="roundRect">
            <a:avLst>
              <a:gd name="adj" fmla="val 15808"/>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Riesgo</a:t>
            </a:r>
            <a:endParaRPr sz="1200" b="1" i="0" u="none" strike="noStrike" cap="none">
              <a:solidFill>
                <a:srgbClr val="F07978"/>
              </a:solidFill>
              <a:latin typeface="Calibri"/>
              <a:ea typeface="Calibri"/>
              <a:cs typeface="Calibri"/>
              <a:sym typeface="Calibri"/>
            </a:endParaRPr>
          </a:p>
        </p:txBody>
      </p:sp>
      <p:sp>
        <p:nvSpPr>
          <p:cNvPr id="1227" name="Google Shape;1227;g2698ca918e8_0_1224"/>
          <p:cNvSpPr/>
          <p:nvPr/>
        </p:nvSpPr>
        <p:spPr>
          <a:xfrm>
            <a:off x="2932530" y="4308658"/>
            <a:ext cx="1860900" cy="960600"/>
          </a:xfrm>
          <a:prstGeom prst="roundRect">
            <a:avLst>
              <a:gd name="adj" fmla="val 13545"/>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Origen o fuente del riesgo</a:t>
            </a:r>
            <a:endParaRPr sz="1400" b="0" i="0" u="none" strike="noStrike" cap="none">
              <a:solidFill>
                <a:srgbClr val="F07978"/>
              </a:solidFill>
              <a:latin typeface="Arial"/>
              <a:ea typeface="Arial"/>
              <a:cs typeface="Arial"/>
              <a:sym typeface="Arial"/>
            </a:endParaRPr>
          </a:p>
          <a:p>
            <a:pPr marL="0" marR="0" lvl="0" indent="0" algn="ctr" rtl="0">
              <a:spcBef>
                <a:spcPts val="0"/>
              </a:spcBef>
              <a:spcAft>
                <a:spcPts val="0"/>
              </a:spcAft>
              <a:buNone/>
            </a:pPr>
            <a:endParaRPr sz="1200" b="0" i="0" u="none" strike="noStrike" cap="none">
              <a:solidFill>
                <a:srgbClr val="F07978"/>
              </a:solidFill>
              <a:latin typeface="Calibri"/>
              <a:ea typeface="Calibri"/>
              <a:cs typeface="Calibri"/>
              <a:sym typeface="Calibri"/>
            </a:endParaRPr>
          </a:p>
        </p:txBody>
      </p:sp>
      <p:sp>
        <p:nvSpPr>
          <p:cNvPr id="1228" name="Google Shape;1228;g2698ca918e8_0_1224"/>
          <p:cNvSpPr/>
          <p:nvPr/>
        </p:nvSpPr>
        <p:spPr>
          <a:xfrm>
            <a:off x="2932568" y="5395507"/>
            <a:ext cx="18609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endParaRPr sz="1100" b="0" i="0" u="none" strike="noStrike" cap="none">
              <a:solidFill>
                <a:srgbClr val="00717D"/>
              </a:solidFill>
              <a:latin typeface="Arial"/>
              <a:ea typeface="Arial"/>
              <a:cs typeface="Arial"/>
              <a:sym typeface="Arial"/>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Gran competencia de venta de frutas y verduras con delivery.</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Dificultad para reunir varios proveedores en una APP. </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050" b="0" i="0" u="none" strike="noStrike" cap="none">
              <a:solidFill>
                <a:srgbClr val="00717D"/>
              </a:solidFill>
              <a:latin typeface="Arial"/>
              <a:ea typeface="Arial"/>
              <a:cs typeface="Arial"/>
              <a:sym typeface="Arial"/>
            </a:endParaRPr>
          </a:p>
        </p:txBody>
      </p:sp>
      <p:sp>
        <p:nvSpPr>
          <p:cNvPr id="1229" name="Google Shape;1229;g2698ca918e8_0_1224"/>
          <p:cNvSpPr/>
          <p:nvPr/>
        </p:nvSpPr>
        <p:spPr>
          <a:xfrm>
            <a:off x="6277342" y="4301305"/>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000" b="1" i="0" u="none" strike="noStrike" cap="none">
                <a:solidFill>
                  <a:srgbClr val="F07978"/>
                </a:solidFill>
                <a:latin typeface="Calibri"/>
                <a:ea typeface="Calibri"/>
                <a:cs typeface="Calibri"/>
                <a:sym typeface="Calibri"/>
              </a:rPr>
              <a:t>Probabilidad de que ocurra</a:t>
            </a:r>
            <a:endParaRPr sz="1000" b="1" i="0" u="none" strike="noStrike" cap="none">
              <a:solidFill>
                <a:srgbClr val="F07978"/>
              </a:solidFill>
              <a:latin typeface="Calibri"/>
              <a:ea typeface="Calibri"/>
              <a:cs typeface="Calibri"/>
              <a:sym typeface="Calibri"/>
            </a:endParaRPr>
          </a:p>
          <a:p>
            <a:pPr marL="0" marR="0" lvl="0" indent="0" algn="ctr" rtl="0">
              <a:spcBef>
                <a:spcPts val="0"/>
              </a:spcBef>
              <a:spcAft>
                <a:spcPts val="0"/>
              </a:spcAft>
              <a:buNone/>
            </a:pPr>
            <a:r>
              <a:rPr lang="es-CL" sz="1000" b="1" i="0" u="none" strike="noStrike" cap="none">
                <a:solidFill>
                  <a:srgbClr val="00B050"/>
                </a:solidFill>
                <a:latin typeface="Calibri"/>
                <a:ea typeface="Calibri"/>
                <a:cs typeface="Calibri"/>
                <a:sym typeface="Calibri"/>
              </a:rPr>
              <a:t>1</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EF8600"/>
                </a:solidFill>
                <a:latin typeface="Calibri"/>
                <a:ea typeface="Calibri"/>
                <a:cs typeface="Calibri"/>
                <a:sym typeface="Calibri"/>
              </a:rPr>
              <a:t>2</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FF3300"/>
                </a:solidFill>
                <a:latin typeface="Calibri"/>
                <a:ea typeface="Calibri"/>
                <a:cs typeface="Calibri"/>
                <a:sym typeface="Calibri"/>
              </a:rPr>
              <a:t>3</a:t>
            </a:r>
            <a:endParaRPr sz="1000" b="1" i="0" u="none" strike="noStrike" cap="none">
              <a:solidFill>
                <a:srgbClr val="FF3300"/>
              </a:solidFill>
              <a:latin typeface="Calibri"/>
              <a:ea typeface="Calibri"/>
              <a:cs typeface="Calibri"/>
              <a:sym typeface="Calibri"/>
            </a:endParaRPr>
          </a:p>
        </p:txBody>
      </p:sp>
      <p:sp>
        <p:nvSpPr>
          <p:cNvPr id="1230" name="Google Shape;1230;g2698ca918e8_0_1224"/>
          <p:cNvSpPr/>
          <p:nvPr/>
        </p:nvSpPr>
        <p:spPr>
          <a:xfrm>
            <a:off x="7101190" y="4301291"/>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900" b="1" i="0" u="none" strike="noStrike" cap="none">
                <a:solidFill>
                  <a:srgbClr val="F07978"/>
                </a:solidFill>
                <a:latin typeface="Calibri"/>
                <a:ea typeface="Calibri"/>
                <a:cs typeface="Calibri"/>
                <a:sym typeface="Calibri"/>
              </a:rPr>
              <a:t>Consecuencia</a:t>
            </a:r>
            <a:endParaRPr sz="900" b="1" i="0" u="none" strike="noStrike" cap="none">
              <a:solidFill>
                <a:srgbClr val="F07978"/>
              </a:solidFill>
              <a:latin typeface="Calibri"/>
              <a:ea typeface="Calibri"/>
              <a:cs typeface="Calibri"/>
              <a:sym typeface="Calibri"/>
            </a:endParaRPr>
          </a:p>
          <a:p>
            <a:pPr marL="0" marR="0" lvl="0" indent="0" algn="ctr" rtl="0">
              <a:spcBef>
                <a:spcPts val="0"/>
              </a:spcBef>
              <a:spcAft>
                <a:spcPts val="0"/>
              </a:spcAft>
              <a:buNone/>
            </a:pPr>
            <a:r>
              <a:rPr lang="es-CL" sz="1000" b="1" i="0" u="none" strike="noStrike" cap="none">
                <a:solidFill>
                  <a:srgbClr val="00B050"/>
                </a:solidFill>
                <a:latin typeface="Calibri"/>
                <a:ea typeface="Calibri"/>
                <a:cs typeface="Calibri"/>
                <a:sym typeface="Calibri"/>
              </a:rPr>
              <a:t>1</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EF8600"/>
                </a:solidFill>
                <a:latin typeface="Calibri"/>
                <a:ea typeface="Calibri"/>
                <a:cs typeface="Calibri"/>
                <a:sym typeface="Calibri"/>
              </a:rPr>
              <a:t>2</a:t>
            </a:r>
            <a:r>
              <a:rPr lang="es-CL" sz="1000" b="1" i="0" u="none" strike="noStrike" cap="none">
                <a:solidFill>
                  <a:srgbClr val="7F7F7F"/>
                </a:solidFill>
                <a:latin typeface="Calibri"/>
                <a:ea typeface="Calibri"/>
                <a:cs typeface="Calibri"/>
                <a:sym typeface="Calibri"/>
              </a:rPr>
              <a:t>-</a:t>
            </a:r>
            <a:r>
              <a:rPr lang="es-CL" sz="1000" b="1" i="0" u="none" strike="noStrike" cap="none">
                <a:solidFill>
                  <a:srgbClr val="FF3300"/>
                </a:solidFill>
                <a:latin typeface="Calibri"/>
                <a:ea typeface="Calibri"/>
                <a:cs typeface="Calibri"/>
                <a:sym typeface="Calibri"/>
              </a:rPr>
              <a:t>3</a:t>
            </a:r>
            <a:endParaRPr sz="1000" b="1" i="0" u="none" strike="noStrike" cap="none">
              <a:solidFill>
                <a:srgbClr val="EF8600"/>
              </a:solidFill>
              <a:latin typeface="Calibri"/>
              <a:ea typeface="Calibri"/>
              <a:cs typeface="Calibri"/>
              <a:sym typeface="Calibri"/>
            </a:endParaRPr>
          </a:p>
        </p:txBody>
      </p:sp>
      <p:sp>
        <p:nvSpPr>
          <p:cNvPr id="1231" name="Google Shape;1231;g2698ca918e8_0_1224"/>
          <p:cNvSpPr/>
          <p:nvPr/>
        </p:nvSpPr>
        <p:spPr>
          <a:xfrm>
            <a:off x="6270954" y="5395507"/>
            <a:ext cx="7470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3</a:t>
            </a:r>
            <a:endParaRPr sz="1800" b="1" i="0" u="none" strike="noStrike" cap="none">
              <a:solidFill>
                <a:srgbClr val="FF0000"/>
              </a:solidFill>
              <a:latin typeface="Cabin"/>
              <a:ea typeface="Cabin"/>
              <a:cs typeface="Cabin"/>
              <a:sym typeface="Cabin"/>
            </a:endParaRPr>
          </a:p>
        </p:txBody>
      </p:sp>
      <p:sp>
        <p:nvSpPr>
          <p:cNvPr id="1232" name="Google Shape;1232;g2698ca918e8_0_1224"/>
          <p:cNvSpPr/>
          <p:nvPr/>
        </p:nvSpPr>
        <p:spPr>
          <a:xfrm>
            <a:off x="7111434" y="5400016"/>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3</a:t>
            </a:r>
            <a:endParaRPr sz="1800" b="1" i="0" u="none" strike="noStrike" cap="none">
              <a:solidFill>
                <a:srgbClr val="FF0000"/>
              </a:solidFill>
              <a:latin typeface="Cabin"/>
              <a:ea typeface="Cabin"/>
              <a:cs typeface="Cabin"/>
              <a:sym typeface="Cabin"/>
            </a:endParaRPr>
          </a:p>
        </p:txBody>
      </p:sp>
      <p:sp>
        <p:nvSpPr>
          <p:cNvPr id="1233" name="Google Shape;1233;g2698ca918e8_0_1224"/>
          <p:cNvSpPr/>
          <p:nvPr/>
        </p:nvSpPr>
        <p:spPr>
          <a:xfrm>
            <a:off x="2932530" y="6387215"/>
            <a:ext cx="18609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chemeClr val="dk1"/>
                </a:solidFill>
                <a:latin typeface="Arial"/>
                <a:ea typeface="Arial"/>
                <a:cs typeface="Arial"/>
                <a:sym typeface="Arial"/>
              </a:rPr>
              <a:t>1. Necesita un desarrollo con uso de tecnología.</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s-CL" sz="1100" b="0" i="0" u="none" strike="noStrike" cap="none">
                <a:solidFill>
                  <a:schemeClr val="dk1"/>
                </a:solidFill>
                <a:latin typeface="Arial"/>
                <a:ea typeface="Arial"/>
                <a:cs typeface="Arial"/>
                <a:sym typeface="Arial"/>
              </a:rPr>
              <a:t>2. Desconocimiento de cómo desarrollar una APP.</a:t>
            </a:r>
            <a:endParaRPr sz="1100" b="0" i="0" u="none" strike="noStrike" cap="none">
              <a:solidFill>
                <a:schemeClr val="dk1"/>
              </a:solidFill>
              <a:latin typeface="Arial"/>
              <a:ea typeface="Arial"/>
              <a:cs typeface="Arial"/>
              <a:sym typeface="Arial"/>
            </a:endParaRPr>
          </a:p>
        </p:txBody>
      </p:sp>
      <p:sp>
        <p:nvSpPr>
          <p:cNvPr id="1234" name="Google Shape;1234;g2698ca918e8_0_1224"/>
          <p:cNvSpPr/>
          <p:nvPr/>
        </p:nvSpPr>
        <p:spPr>
          <a:xfrm>
            <a:off x="6270916" y="6387215"/>
            <a:ext cx="7407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2</a:t>
            </a:r>
            <a:endParaRPr sz="1800" b="1" i="0" u="none" strike="noStrike" cap="none">
              <a:solidFill>
                <a:srgbClr val="FFC000"/>
              </a:solidFill>
              <a:latin typeface="Cabin"/>
              <a:ea typeface="Cabin"/>
              <a:cs typeface="Cabin"/>
              <a:sym typeface="Cabin"/>
            </a:endParaRPr>
          </a:p>
        </p:txBody>
      </p:sp>
      <p:sp>
        <p:nvSpPr>
          <p:cNvPr id="1235" name="Google Shape;1235;g2698ca918e8_0_1224"/>
          <p:cNvSpPr/>
          <p:nvPr/>
        </p:nvSpPr>
        <p:spPr>
          <a:xfrm>
            <a:off x="7111434" y="6387215"/>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2</a:t>
            </a:r>
            <a:endParaRPr sz="1800" b="1" i="0" u="none" strike="noStrike" cap="none">
              <a:solidFill>
                <a:srgbClr val="FFC000"/>
              </a:solidFill>
              <a:latin typeface="Cabin"/>
              <a:ea typeface="Cabin"/>
              <a:cs typeface="Cabin"/>
              <a:sym typeface="Cabin"/>
            </a:endParaRPr>
          </a:p>
        </p:txBody>
      </p:sp>
      <p:sp>
        <p:nvSpPr>
          <p:cNvPr id="1236" name="Google Shape;1236;g2698ca918e8_0_1224"/>
          <p:cNvSpPr/>
          <p:nvPr/>
        </p:nvSpPr>
        <p:spPr>
          <a:xfrm>
            <a:off x="1446752" y="5377740"/>
            <a:ext cx="1404000" cy="882900"/>
          </a:xfrm>
          <a:prstGeom prst="roundRect">
            <a:avLst>
              <a:gd name="adj" fmla="val 15808"/>
            </a:avLst>
          </a:prstGeom>
          <a:solidFill>
            <a:srgbClr val="FEEDD8"/>
          </a:solidFill>
          <a:ln w="9525" cap="flat" cmpd="sng">
            <a:solidFill>
              <a:srgbClr val="EF8600"/>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1.Que el servicio no agregue valor a los clientes</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25" b="0" i="0" u="none" strike="noStrike" cap="none">
                <a:solidFill>
                  <a:srgbClr val="00717D"/>
                </a:solidFill>
                <a:latin typeface="Arial"/>
                <a:ea typeface="Arial"/>
                <a:cs typeface="Arial"/>
                <a:sym typeface="Arial"/>
              </a:rPr>
              <a:t> </a:t>
            </a:r>
            <a:endParaRPr sz="1125" b="0" i="0" u="none" strike="noStrike" cap="none">
              <a:solidFill>
                <a:srgbClr val="00717D"/>
              </a:solidFill>
              <a:latin typeface="Arial"/>
              <a:ea typeface="Arial"/>
              <a:cs typeface="Arial"/>
              <a:sym typeface="Arial"/>
            </a:endParaRPr>
          </a:p>
        </p:txBody>
      </p:sp>
      <p:sp>
        <p:nvSpPr>
          <p:cNvPr id="1237" name="Google Shape;1237;g2698ca918e8_0_1224"/>
          <p:cNvSpPr/>
          <p:nvPr/>
        </p:nvSpPr>
        <p:spPr>
          <a:xfrm>
            <a:off x="1438477" y="6388653"/>
            <a:ext cx="1404000" cy="882900"/>
          </a:xfrm>
          <a:prstGeom prst="roundRect">
            <a:avLst>
              <a:gd name="adj" fmla="val 15808"/>
            </a:avLst>
          </a:prstGeom>
          <a:solidFill>
            <a:srgbClr val="FEEDD8"/>
          </a:solidFill>
          <a:ln w="9525" cap="flat" cmpd="sng">
            <a:solidFill>
              <a:srgbClr val="EF8600"/>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Pocos recursos disponibles para el desarrollo de la APP</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 </a:t>
            </a:r>
            <a:endParaRPr sz="1100" b="0" i="0" u="none" strike="noStrike" cap="none">
              <a:solidFill>
                <a:srgbClr val="000000"/>
              </a:solidFill>
              <a:latin typeface="Cabin"/>
              <a:ea typeface="Cabin"/>
              <a:cs typeface="Cabin"/>
              <a:sym typeface="Cabin"/>
            </a:endParaRPr>
          </a:p>
        </p:txBody>
      </p:sp>
      <p:sp>
        <p:nvSpPr>
          <p:cNvPr id="1238" name="Google Shape;1238;g2698ca918e8_0_1224"/>
          <p:cNvSpPr/>
          <p:nvPr/>
        </p:nvSpPr>
        <p:spPr>
          <a:xfrm>
            <a:off x="4874109" y="4308658"/>
            <a:ext cx="1320000" cy="960600"/>
          </a:xfrm>
          <a:prstGeom prst="roundRect">
            <a:avLst>
              <a:gd name="adj" fmla="val 13545"/>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200" b="1" i="0" u="none" strike="noStrike" cap="none">
                <a:solidFill>
                  <a:srgbClr val="F07978"/>
                </a:solidFill>
                <a:latin typeface="Calibri"/>
                <a:ea typeface="Calibri"/>
                <a:cs typeface="Calibri"/>
                <a:sym typeface="Calibri"/>
              </a:rPr>
              <a:t>Consecuencias que acontecen a causa del riesgo</a:t>
            </a:r>
            <a:endParaRPr sz="1200" b="1" i="0" u="none" strike="noStrike" cap="none">
              <a:solidFill>
                <a:srgbClr val="F07978"/>
              </a:solidFill>
              <a:latin typeface="Calibri"/>
              <a:ea typeface="Calibri"/>
              <a:cs typeface="Calibri"/>
              <a:sym typeface="Calibri"/>
            </a:endParaRPr>
          </a:p>
        </p:txBody>
      </p:sp>
      <p:sp>
        <p:nvSpPr>
          <p:cNvPr id="1239" name="Google Shape;1239;g2698ca918e8_0_1224"/>
          <p:cNvSpPr/>
          <p:nvPr/>
        </p:nvSpPr>
        <p:spPr>
          <a:xfrm>
            <a:off x="4874025" y="5395507"/>
            <a:ext cx="13200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Insatisfacción de cliente</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Pérdida del negocio</a:t>
            </a:r>
            <a:endParaRPr sz="1100" b="0" i="0" u="none" strike="noStrike" cap="none">
              <a:solidFill>
                <a:srgbClr val="000000"/>
              </a:solidFill>
              <a:latin typeface="Cabin"/>
              <a:ea typeface="Cabin"/>
              <a:cs typeface="Cabin"/>
              <a:sym typeface="Cabin"/>
            </a:endParaRPr>
          </a:p>
        </p:txBody>
      </p:sp>
      <p:sp>
        <p:nvSpPr>
          <p:cNvPr id="1240" name="Google Shape;1240;g2698ca918e8_0_1224"/>
          <p:cNvSpPr/>
          <p:nvPr/>
        </p:nvSpPr>
        <p:spPr>
          <a:xfrm>
            <a:off x="4874025" y="6387215"/>
            <a:ext cx="1320000" cy="865500"/>
          </a:xfrm>
          <a:prstGeom prst="roundRect">
            <a:avLst>
              <a:gd name="adj" fmla="val 8710"/>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1. No desarrollar el producto con todas sus funcionalidades</a:t>
            </a:r>
            <a:endParaRPr sz="11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100" b="0" i="0" u="none" strike="noStrike" cap="none">
                <a:solidFill>
                  <a:srgbClr val="000000"/>
                </a:solidFill>
                <a:latin typeface="Cabin"/>
                <a:ea typeface="Cabin"/>
                <a:cs typeface="Cabin"/>
                <a:sym typeface="Cabin"/>
              </a:rPr>
              <a:t>2. Pérdida de negocio</a:t>
            </a:r>
            <a:endParaRPr sz="1100" b="0" i="0" u="none" strike="noStrike" cap="none">
              <a:solidFill>
                <a:srgbClr val="000000"/>
              </a:solidFill>
              <a:latin typeface="Cabin"/>
              <a:ea typeface="Cabin"/>
              <a:cs typeface="Cabin"/>
              <a:sym typeface="Cabin"/>
            </a:endParaRPr>
          </a:p>
        </p:txBody>
      </p:sp>
      <p:sp>
        <p:nvSpPr>
          <p:cNvPr id="1241" name="Google Shape;1241;g2698ca918e8_0_1224"/>
          <p:cNvSpPr/>
          <p:nvPr/>
        </p:nvSpPr>
        <p:spPr>
          <a:xfrm>
            <a:off x="7925039" y="4301291"/>
            <a:ext cx="740700" cy="960600"/>
          </a:xfrm>
          <a:prstGeom prst="roundRect">
            <a:avLst>
              <a:gd name="adj" fmla="val 16050"/>
            </a:avLst>
          </a:prstGeom>
          <a:noFill/>
          <a:ln w="28575"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000" b="1" i="0" u="none" strike="noStrike" cap="none">
                <a:solidFill>
                  <a:srgbClr val="F07978"/>
                </a:solidFill>
                <a:latin typeface="Calibri"/>
                <a:ea typeface="Calibri"/>
                <a:cs typeface="Calibri"/>
                <a:sym typeface="Calibri"/>
              </a:rPr>
              <a:t>Nivel de riesgo</a:t>
            </a:r>
            <a:endParaRPr sz="1000" b="1" i="0" u="none" strike="noStrike" cap="none">
              <a:solidFill>
                <a:srgbClr val="F07978"/>
              </a:solidFill>
              <a:latin typeface="Calibri"/>
              <a:ea typeface="Calibri"/>
              <a:cs typeface="Calibri"/>
              <a:sym typeface="Calibri"/>
            </a:endParaRPr>
          </a:p>
        </p:txBody>
      </p:sp>
      <p:sp>
        <p:nvSpPr>
          <p:cNvPr id="1242" name="Google Shape;1242;g2698ca918e8_0_1224"/>
          <p:cNvSpPr/>
          <p:nvPr/>
        </p:nvSpPr>
        <p:spPr>
          <a:xfrm>
            <a:off x="7935282" y="5400016"/>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0000"/>
                </a:solidFill>
                <a:latin typeface="Cabin"/>
                <a:ea typeface="Cabin"/>
                <a:cs typeface="Cabin"/>
                <a:sym typeface="Cabin"/>
              </a:rPr>
              <a:t>9</a:t>
            </a:r>
            <a:endParaRPr sz="1800" b="1" i="0" u="none" strike="noStrike" cap="none">
              <a:solidFill>
                <a:srgbClr val="FF0000"/>
              </a:solidFill>
              <a:latin typeface="Cabin"/>
              <a:ea typeface="Cabin"/>
              <a:cs typeface="Cabin"/>
              <a:sym typeface="Cabin"/>
            </a:endParaRPr>
          </a:p>
        </p:txBody>
      </p:sp>
      <p:sp>
        <p:nvSpPr>
          <p:cNvPr id="1243" name="Google Shape;1243;g2698ca918e8_0_1224"/>
          <p:cNvSpPr/>
          <p:nvPr/>
        </p:nvSpPr>
        <p:spPr>
          <a:xfrm>
            <a:off x="7935282" y="6387215"/>
            <a:ext cx="730500" cy="865500"/>
          </a:xfrm>
          <a:prstGeom prst="roundRect">
            <a:avLst>
              <a:gd name="adj" fmla="val 10334"/>
            </a:avLst>
          </a:prstGeom>
          <a:noFill/>
          <a:ln w="19050" cap="flat" cmpd="sng">
            <a:solidFill>
              <a:srgbClr val="F07978"/>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800" b="1" i="0" u="none" strike="noStrike" cap="none">
                <a:solidFill>
                  <a:srgbClr val="FFC000"/>
                </a:solidFill>
                <a:latin typeface="Cabin"/>
                <a:ea typeface="Cabin"/>
                <a:cs typeface="Cabin"/>
                <a:sym typeface="Cabin"/>
              </a:rPr>
              <a:t>4</a:t>
            </a:r>
            <a:endParaRPr sz="1800" b="1" i="0" u="none" strike="noStrike" cap="none">
              <a:solidFill>
                <a:srgbClr val="FFC000"/>
              </a:solidFill>
              <a:latin typeface="Cabin"/>
              <a:ea typeface="Cabin"/>
              <a:cs typeface="Cabin"/>
              <a:sym typeface="Cabin"/>
            </a:endParaRPr>
          </a:p>
        </p:txBody>
      </p:sp>
      <p:sp>
        <p:nvSpPr>
          <p:cNvPr id="1244" name="Google Shape;1244;g2698ca918e8_0_1224"/>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2</a:t>
            </a:r>
            <a:r>
              <a:rPr lang="es-CL" sz="2400" b="1" i="0" u="none" strike="noStrike" cap="none">
                <a:solidFill>
                  <a:srgbClr val="576C77"/>
                </a:solidFill>
                <a:highlight>
                  <a:srgbClr val="F07978"/>
                </a:highlight>
                <a:latin typeface="Arvo"/>
                <a:ea typeface="Arvo"/>
                <a:cs typeface="Arvo"/>
                <a:sym typeface="Arvo"/>
              </a:rPr>
              <a:t> </a:t>
            </a:r>
            <a:r>
              <a:rPr lang="es-CL" sz="2400" b="1" i="0" u="none" strike="noStrike" cap="none">
                <a:solidFill>
                  <a:srgbClr val="576C77"/>
                </a:solidFill>
                <a:latin typeface="Arvo"/>
                <a:ea typeface="Arvo"/>
                <a:cs typeface="Arvo"/>
                <a:sym typeface="Arvo"/>
              </a:rPr>
              <a:t>EVALUAR LOS RIESGOS</a:t>
            </a:r>
            <a:endParaRPr sz="2400" b="1" i="0" u="none" strike="noStrike" cap="none">
              <a:solidFill>
                <a:srgbClr val="576C77"/>
              </a:solidFill>
              <a:latin typeface="Arvo"/>
              <a:ea typeface="Arvo"/>
              <a:cs typeface="Arvo"/>
              <a:sym typeface="Arvo"/>
            </a:endParaRPr>
          </a:p>
        </p:txBody>
      </p:sp>
      <p:sp>
        <p:nvSpPr>
          <p:cNvPr id="1245" name="Google Shape;1245;g2698ca918e8_0_1224"/>
          <p:cNvSpPr txBox="1"/>
          <p:nvPr/>
        </p:nvSpPr>
        <p:spPr>
          <a:xfrm>
            <a:off x="4803876" y="2626780"/>
            <a:ext cx="2166900" cy="1385400"/>
          </a:xfrm>
          <a:prstGeom prst="rect">
            <a:avLst/>
          </a:prstGeom>
          <a:noFill/>
          <a:ln w="9525" cap="flat" cmpd="sng">
            <a:solidFill>
              <a:srgbClr val="28A3A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1" i="0" u="none" strike="noStrike" cap="none">
                <a:solidFill>
                  <a:srgbClr val="3A3838"/>
                </a:solidFill>
                <a:latin typeface="Calibri"/>
                <a:ea typeface="Calibri"/>
                <a:cs typeface="Calibri"/>
                <a:sym typeface="Calibri"/>
              </a:rPr>
              <a:t>Posibilidad de ocurrencia del riesgo</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BAJO (1): Menos de un 25% probabilidad de que ocurra.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MEDIO (2): Entre un 26% y 49%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200" b="0" i="0" u="none" strike="noStrike" cap="none">
                <a:solidFill>
                  <a:srgbClr val="3A3838"/>
                </a:solidFill>
                <a:latin typeface="Calibri"/>
                <a:ea typeface="Calibri"/>
                <a:cs typeface="Calibri"/>
                <a:sym typeface="Calibri"/>
              </a:rPr>
              <a:t>ALTO (3): Más de un 50% de que ocurra. </a:t>
            </a:r>
            <a:endParaRPr sz="1200" b="0" i="0" u="none" strike="noStrike" cap="none">
              <a:solidFill>
                <a:srgbClr val="000000"/>
              </a:solidFill>
              <a:latin typeface="Arial"/>
              <a:ea typeface="Arial"/>
              <a:cs typeface="Arial"/>
              <a:sym typeface="Arial"/>
            </a:endParaRPr>
          </a:p>
        </p:txBody>
      </p:sp>
      <p:sp>
        <p:nvSpPr>
          <p:cNvPr id="1246" name="Google Shape;1246;g2698ca918e8_0_1224"/>
          <p:cNvSpPr txBox="1"/>
          <p:nvPr/>
        </p:nvSpPr>
        <p:spPr>
          <a:xfrm>
            <a:off x="7022403" y="2195066"/>
            <a:ext cx="1660800" cy="2308800"/>
          </a:xfrm>
          <a:prstGeom prst="rect">
            <a:avLst/>
          </a:prstGeom>
          <a:noFill/>
          <a:ln w="9525" cap="flat" cmpd="sng">
            <a:solidFill>
              <a:srgbClr val="28A3A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0" i="0" u="none" strike="noStrike" cap="none">
                <a:solidFill>
                  <a:srgbClr val="000000"/>
                </a:solidFill>
                <a:latin typeface="Calibri"/>
                <a:ea typeface="Calibri"/>
                <a:cs typeface="Calibri"/>
                <a:sym typeface="Calibri"/>
              </a:rPr>
              <a:t>Lo que ocasiona el riesgo:</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3_ALTA:</a:t>
            </a:r>
            <a:r>
              <a:rPr lang="es-CL" sz="1200" b="0" i="0" u="none" strike="noStrike" cap="none">
                <a:solidFill>
                  <a:srgbClr val="000000"/>
                </a:solidFill>
                <a:latin typeface="Calibri"/>
                <a:ea typeface="Calibri"/>
                <a:cs typeface="Calibri"/>
                <a:sym typeface="Calibri"/>
              </a:rPr>
              <a:t> pérdida de clientes, multas o desmedro económico significativo </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2_MEDIA:</a:t>
            </a:r>
            <a:r>
              <a:rPr lang="es-CL" sz="1200" b="0" i="0" u="none" strike="noStrike" cap="none">
                <a:solidFill>
                  <a:srgbClr val="000000"/>
                </a:solidFill>
                <a:latin typeface="Calibri"/>
                <a:ea typeface="Calibri"/>
                <a:cs typeface="Calibri"/>
                <a:sym typeface="Calibri"/>
              </a:rPr>
              <a:t> reclamos del cliente con consecuencias de corto plazo.</a:t>
            </a:r>
            <a:br>
              <a:rPr lang="es-CL" sz="1200" b="0" i="0" u="none" strike="noStrike" cap="none">
                <a:solidFill>
                  <a:srgbClr val="000000"/>
                </a:solidFill>
                <a:latin typeface="Calibri"/>
                <a:ea typeface="Calibri"/>
                <a:cs typeface="Calibri"/>
                <a:sym typeface="Calibri"/>
              </a:rPr>
            </a:br>
            <a:r>
              <a:rPr lang="es-CL" sz="1200" b="1" i="0" u="none" strike="noStrike" cap="none">
                <a:solidFill>
                  <a:srgbClr val="000000"/>
                </a:solidFill>
                <a:latin typeface="Calibri"/>
                <a:ea typeface="Calibri"/>
                <a:cs typeface="Calibri"/>
                <a:sym typeface="Calibri"/>
              </a:rPr>
              <a:t>1_BAJA: </a:t>
            </a:r>
            <a:r>
              <a:rPr lang="es-CL" sz="1200" b="0" i="0" u="none" strike="noStrike" cap="none">
                <a:solidFill>
                  <a:srgbClr val="000000"/>
                </a:solidFill>
                <a:latin typeface="Calibri"/>
                <a:ea typeface="Calibri"/>
                <a:cs typeface="Calibri"/>
                <a:sym typeface="Calibri"/>
              </a:rPr>
              <a:t>No genera impacto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graphicFrame>
        <p:nvGraphicFramePr>
          <p:cNvPr id="520" name="Google Shape;520;p9"/>
          <p:cNvGraphicFramePr/>
          <p:nvPr/>
        </p:nvGraphicFramePr>
        <p:xfrm>
          <a:off x="1532447" y="2031496"/>
          <a:ext cx="6966075" cy="5428050"/>
        </p:xfrm>
        <a:graphic>
          <a:graphicData uri="http://schemas.openxmlformats.org/drawingml/2006/table">
            <a:tbl>
              <a:tblPr>
                <a:noFill/>
                <a:tableStyleId>{5EA42DA5-3147-4B8B-AAF1-B386E9E61D4F}</a:tableStyleId>
              </a:tblPr>
              <a:tblGrid>
                <a:gridCol w="2322025">
                  <a:extLst>
                    <a:ext uri="{9D8B030D-6E8A-4147-A177-3AD203B41FA5}">
                      <a16:colId xmlns:a16="http://schemas.microsoft.com/office/drawing/2014/main" val="20000"/>
                    </a:ext>
                  </a:extLst>
                </a:gridCol>
                <a:gridCol w="2322025">
                  <a:extLst>
                    <a:ext uri="{9D8B030D-6E8A-4147-A177-3AD203B41FA5}">
                      <a16:colId xmlns:a16="http://schemas.microsoft.com/office/drawing/2014/main" val="20001"/>
                    </a:ext>
                  </a:extLst>
                </a:gridCol>
                <a:gridCol w="2322025">
                  <a:extLst>
                    <a:ext uri="{9D8B030D-6E8A-4147-A177-3AD203B41FA5}">
                      <a16:colId xmlns:a16="http://schemas.microsoft.com/office/drawing/2014/main" val="20002"/>
                    </a:ext>
                  </a:extLst>
                </a:gridCol>
              </a:tblGrid>
              <a:tr h="10721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Arvo"/>
                          <a:ea typeface="Arvo"/>
                          <a:cs typeface="Arvo"/>
                          <a:sym typeface="Arvo"/>
                        </a:rPr>
                        <a:t>NOMBRE </a:t>
                      </a:r>
                      <a:endParaRPr sz="1400" b="1" u="none" strike="noStrike" cap="none">
                        <a:latin typeface="Arvo"/>
                        <a:ea typeface="Arvo"/>
                        <a:cs typeface="Arvo"/>
                        <a:sym typeface="Arvo"/>
                      </a:endParaRPr>
                    </a:p>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Arvo"/>
                          <a:ea typeface="Arvo"/>
                          <a:cs typeface="Arvo"/>
                          <a:sym typeface="Arvo"/>
                        </a:rPr>
                        <a:t>INTEGRANTE</a:t>
                      </a:r>
                      <a:endParaRPr sz="1400" b="1" u="none" strike="noStrike" cap="none">
                        <a:latin typeface="Arvo"/>
                        <a:ea typeface="Arvo"/>
                        <a:cs typeface="Arvo"/>
                        <a:sym typeface="Arvo"/>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Arvo"/>
                          <a:ea typeface="Arvo"/>
                          <a:cs typeface="Arvo"/>
                          <a:sym typeface="Arvo"/>
                        </a:rPr>
                        <a:t>ROL</a:t>
                      </a:r>
                      <a:endParaRPr sz="1400" b="1" u="none" strike="noStrike" cap="none">
                        <a:latin typeface="Arvo"/>
                        <a:ea typeface="Arvo"/>
                        <a:cs typeface="Arvo"/>
                        <a:sym typeface="Arvo"/>
                      </a:endParaRPr>
                    </a:p>
                    <a:p>
                      <a:pPr marL="0" marR="0" lvl="0" indent="0" algn="ctr" rtl="0">
                        <a:lnSpc>
                          <a:spcPct val="100000"/>
                        </a:lnSpc>
                        <a:spcBef>
                          <a:spcPts val="0"/>
                        </a:spcBef>
                        <a:spcAft>
                          <a:spcPts val="0"/>
                        </a:spcAft>
                        <a:buClr>
                          <a:srgbClr val="000000"/>
                        </a:buClr>
                        <a:buSzPts val="1000"/>
                        <a:buFont typeface="Arial"/>
                        <a:buNone/>
                      </a:pPr>
                      <a:r>
                        <a:rPr lang="es-CL" sz="1000" u="none" strike="noStrike" cap="none">
                          <a:latin typeface="Arvo"/>
                          <a:ea typeface="Arvo"/>
                          <a:cs typeface="Arvo"/>
                          <a:sym typeface="Arvo"/>
                        </a:rPr>
                        <a:t>(Líder, coordinador, investigador, </a:t>
                      </a:r>
                      <a:endParaRPr sz="1000" u="none" strike="noStrike" cap="none">
                        <a:latin typeface="Arvo"/>
                        <a:ea typeface="Arvo"/>
                        <a:cs typeface="Arvo"/>
                        <a:sym typeface="Arvo"/>
                      </a:endParaRPr>
                    </a:p>
                    <a:p>
                      <a:pPr marL="0" marR="0" lvl="0" indent="0" algn="ctr" rtl="0">
                        <a:lnSpc>
                          <a:spcPct val="100000"/>
                        </a:lnSpc>
                        <a:spcBef>
                          <a:spcPts val="0"/>
                        </a:spcBef>
                        <a:spcAft>
                          <a:spcPts val="0"/>
                        </a:spcAft>
                        <a:buClr>
                          <a:srgbClr val="000000"/>
                        </a:buClr>
                        <a:buSzPts val="1000"/>
                        <a:buFont typeface="Arial"/>
                        <a:buNone/>
                      </a:pPr>
                      <a:r>
                        <a:rPr lang="es-CL" sz="1000" u="none" strike="noStrike" cap="none">
                          <a:latin typeface="Arvo"/>
                          <a:ea typeface="Arvo"/>
                          <a:cs typeface="Arvo"/>
                          <a:sym typeface="Arvo"/>
                        </a:rPr>
                        <a:t>operativo, presentador, etc.)</a:t>
                      </a:r>
                      <a:endParaRPr sz="1000" u="none" strike="noStrike" cap="none">
                        <a:latin typeface="Arvo"/>
                        <a:ea typeface="Arvo"/>
                        <a:cs typeface="Arvo"/>
                        <a:sym typeface="Arvo"/>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Arvo"/>
                          <a:ea typeface="Arvo"/>
                          <a:cs typeface="Arvo"/>
                          <a:sym typeface="Arvo"/>
                        </a:rPr>
                        <a:t>COMPROMISOS</a:t>
                      </a:r>
                      <a:endParaRPr sz="1400" b="1" u="none" strike="noStrike" cap="none">
                        <a:latin typeface="Arvo"/>
                        <a:ea typeface="Arvo"/>
                        <a:cs typeface="Arvo"/>
                        <a:sym typeface="Arvo"/>
                      </a:endParaRPr>
                    </a:p>
                    <a:p>
                      <a:pPr marL="0" marR="0" lvl="0" indent="0" algn="ctr" rtl="0">
                        <a:lnSpc>
                          <a:spcPct val="100000"/>
                        </a:lnSpc>
                        <a:spcBef>
                          <a:spcPts val="0"/>
                        </a:spcBef>
                        <a:spcAft>
                          <a:spcPts val="0"/>
                        </a:spcAft>
                        <a:buClr>
                          <a:srgbClr val="000000"/>
                        </a:buClr>
                        <a:buSzPts val="1000"/>
                        <a:buFont typeface="Arial"/>
                        <a:buNone/>
                      </a:pPr>
                      <a:r>
                        <a:rPr lang="es-CL" sz="1000" u="none" strike="noStrike" cap="none">
                          <a:solidFill>
                            <a:schemeClr val="dk1"/>
                          </a:solidFill>
                          <a:latin typeface="Arvo"/>
                          <a:ea typeface="Arvo"/>
                          <a:cs typeface="Arvo"/>
                          <a:sym typeface="Arvo"/>
                        </a:rPr>
                        <a:t>¿De qué cosas estaré</a:t>
                      </a:r>
                      <a:endParaRPr sz="1000" u="none" strike="noStrike" cap="none">
                        <a:solidFill>
                          <a:schemeClr val="dk1"/>
                        </a:solidFill>
                        <a:latin typeface="Arvo"/>
                        <a:ea typeface="Arvo"/>
                        <a:cs typeface="Arvo"/>
                        <a:sym typeface="Arvo"/>
                      </a:endParaRPr>
                    </a:p>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latin typeface="Arvo"/>
                          <a:ea typeface="Arvo"/>
                          <a:cs typeface="Arvo"/>
                          <a:sym typeface="Arvo"/>
                        </a:rPr>
                        <a:t> a cargo?</a:t>
                      </a:r>
                      <a:endParaRPr sz="1400" b="1" u="none" strike="noStrike" cap="none">
                        <a:latin typeface="Arvo"/>
                        <a:ea typeface="Arvo"/>
                        <a:cs typeface="Arvo"/>
                        <a:sym typeface="Arvo"/>
                      </a:endParaRPr>
                    </a:p>
                  </a:txBody>
                  <a:tcPr marL="75325" marR="75325" marT="103175" marB="1031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5403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5403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5403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5403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5403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1513425">
                <a:tc>
                  <a:txBody>
                    <a:bodyPr/>
                    <a:lstStyle/>
                    <a:p>
                      <a:pPr marL="0" marR="0" lvl="0" indent="0" algn="ctr" rtl="0">
                        <a:lnSpc>
                          <a:spcPct val="100000"/>
                        </a:lnSpc>
                        <a:spcBef>
                          <a:spcPts val="0"/>
                        </a:spcBef>
                        <a:spcAft>
                          <a:spcPts val="0"/>
                        </a:spcAft>
                        <a:buClr>
                          <a:schemeClr val="dk1"/>
                        </a:buClr>
                        <a:buSzPts val="1500"/>
                        <a:buFont typeface="Arial"/>
                        <a:buNone/>
                      </a:pPr>
                      <a:r>
                        <a:rPr lang="es-CL" sz="1500" b="1" u="none" strike="noStrike" cap="none">
                          <a:solidFill>
                            <a:schemeClr val="dk1"/>
                          </a:solidFill>
                          <a:latin typeface="Cabin"/>
                          <a:ea typeface="Cabin"/>
                          <a:cs typeface="Cabin"/>
                          <a:sym typeface="Cabin"/>
                        </a:rPr>
                        <a:t>¿CÓMO ORGANIZAREMOS </a:t>
                      </a:r>
                      <a:endParaRPr sz="1500" b="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500"/>
                        <a:buFont typeface="Arial"/>
                        <a:buNone/>
                      </a:pPr>
                      <a:r>
                        <a:rPr lang="es-CL" sz="1500" b="1" u="none" strike="noStrike" cap="none">
                          <a:solidFill>
                            <a:schemeClr val="dk1"/>
                          </a:solidFill>
                          <a:latin typeface="Cabin"/>
                          <a:ea typeface="Cabin"/>
                          <a:cs typeface="Cabin"/>
                          <a:sym typeface="Cabin"/>
                        </a:rPr>
                        <a:t>EL TRABAJO EN EQUIPO?</a:t>
                      </a:r>
                      <a:endParaRPr sz="1500" b="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latin typeface="Arvo"/>
                          <a:ea typeface="Arvo"/>
                          <a:cs typeface="Arvo"/>
                          <a:sym typeface="Arvo"/>
                        </a:rPr>
                        <a:t>(organización dentro y fuera de clases, </a:t>
                      </a:r>
                      <a:endParaRPr sz="1000" u="none" strike="noStrike" cap="none">
                        <a:solidFill>
                          <a:schemeClr val="dk1"/>
                        </a:solidFill>
                        <a:latin typeface="Arvo"/>
                        <a:ea typeface="Arvo"/>
                        <a:cs typeface="Arvo"/>
                        <a:sym typeface="Arvo"/>
                      </a:endParaRPr>
                    </a:p>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latin typeface="Arvo"/>
                          <a:ea typeface="Arvo"/>
                          <a:cs typeface="Arvo"/>
                          <a:sym typeface="Arvo"/>
                        </a:rPr>
                        <a:t>formas de comunicación, </a:t>
                      </a:r>
                      <a:endParaRPr sz="1000" u="none" strike="noStrike" cap="none">
                        <a:solidFill>
                          <a:schemeClr val="dk1"/>
                        </a:solidFill>
                        <a:latin typeface="Arvo"/>
                        <a:ea typeface="Arvo"/>
                        <a:cs typeface="Arvo"/>
                        <a:sym typeface="Arvo"/>
                      </a:endParaRPr>
                    </a:p>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latin typeface="Arvo"/>
                          <a:ea typeface="Arvo"/>
                          <a:cs typeface="Arvo"/>
                          <a:sym typeface="Arvo"/>
                        </a:rPr>
                        <a:t>plazos para hacer actividades, </a:t>
                      </a:r>
                      <a:endParaRPr sz="1000" u="none" strike="noStrike" cap="none">
                        <a:solidFill>
                          <a:schemeClr val="dk1"/>
                        </a:solidFill>
                        <a:latin typeface="Arvo"/>
                        <a:ea typeface="Arvo"/>
                        <a:cs typeface="Arvo"/>
                        <a:sym typeface="Arvo"/>
                      </a:endParaRPr>
                    </a:p>
                    <a:p>
                      <a:pPr marL="0" marR="0" lvl="0" indent="0" algn="ctr" rtl="0">
                        <a:lnSpc>
                          <a:spcPct val="100000"/>
                        </a:lnSpc>
                        <a:spcBef>
                          <a:spcPts val="0"/>
                        </a:spcBef>
                        <a:spcAft>
                          <a:spcPts val="0"/>
                        </a:spcAft>
                        <a:buClr>
                          <a:schemeClr val="dk1"/>
                        </a:buClr>
                        <a:buSzPts val="1200"/>
                        <a:buFont typeface="Arial"/>
                        <a:buNone/>
                      </a:pPr>
                      <a:r>
                        <a:rPr lang="es-CL" sz="1000" u="none" strike="noStrike" cap="none">
                          <a:solidFill>
                            <a:schemeClr val="dk1"/>
                          </a:solidFill>
                          <a:latin typeface="Arvo"/>
                          <a:ea typeface="Arvo"/>
                          <a:cs typeface="Arvo"/>
                          <a:sym typeface="Arvo"/>
                        </a:rPr>
                        <a:t>coordinación de tareas, etc.)</a:t>
                      </a: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576C77"/>
                    </a:solidFill>
                  </a:tcPr>
                </a:tc>
                <a:tc gridSpan="2">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hMerge="1">
                  <a:txBody>
                    <a:bodyPr/>
                    <a:lstStyle/>
                    <a:p>
                      <a:endParaRPr lang="es-ES"/>
                    </a:p>
                  </a:txBody>
                  <a:tcPr/>
                </a:tc>
                <a:extLst>
                  <a:ext uri="{0D108BD9-81ED-4DB2-BD59-A6C34878D82A}">
                    <a16:rowId xmlns:a16="http://schemas.microsoft.com/office/drawing/2014/main" val="10006"/>
                  </a:ext>
                </a:extLst>
              </a:tr>
            </a:tbl>
          </a:graphicData>
        </a:graphic>
      </p:graphicFrame>
      <p:sp>
        <p:nvSpPr>
          <p:cNvPr id="521" name="Google Shape;521;p9"/>
          <p:cNvSpPr txBox="1"/>
          <p:nvPr/>
        </p:nvSpPr>
        <p:spPr>
          <a:xfrm>
            <a:off x="1451240" y="302778"/>
            <a:ext cx="64956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400" b="1" i="0" u="none" strike="noStrike" cap="none">
                <a:solidFill>
                  <a:srgbClr val="000000"/>
                </a:solidFill>
                <a:latin typeface="Arvo"/>
                <a:ea typeface="Arvo"/>
                <a:cs typeface="Arvo"/>
                <a:sym typeface="Arvo"/>
              </a:rPr>
              <a:t>TRABAJO </a:t>
            </a:r>
            <a:r>
              <a:rPr lang="es-CL" sz="2400" b="0" i="0" u="none" strike="noStrike" cap="none">
                <a:solidFill>
                  <a:srgbClr val="000000"/>
                </a:solidFill>
                <a:latin typeface="Arvo"/>
                <a:ea typeface="Arvo"/>
                <a:cs typeface="Arvo"/>
                <a:sym typeface="Arvo"/>
              </a:rPr>
              <a:t>EN </a:t>
            </a:r>
            <a:r>
              <a:rPr lang="es-CL" sz="2400" b="1" i="0" u="none" strike="noStrike" cap="none">
                <a:solidFill>
                  <a:srgbClr val="000000"/>
                </a:solidFill>
                <a:latin typeface="Arvo"/>
                <a:ea typeface="Arvo"/>
                <a:cs typeface="Arvo"/>
                <a:sym typeface="Arvo"/>
              </a:rPr>
              <a:t>EQUIPO </a:t>
            </a:r>
            <a:endParaRPr sz="1400" b="0" i="0" u="none" strike="noStrike" cap="none">
              <a:solidFill>
                <a:srgbClr val="000000"/>
              </a:solidFill>
              <a:latin typeface="Arvo"/>
              <a:ea typeface="Arvo"/>
              <a:cs typeface="Arvo"/>
              <a:sym typeface="Arvo"/>
            </a:endParaRPr>
          </a:p>
        </p:txBody>
      </p:sp>
      <p:sp>
        <p:nvSpPr>
          <p:cNvPr id="522" name="Google Shape;522;p9"/>
          <p:cNvSpPr txBox="1">
            <a:spLocks noGrp="1"/>
          </p:cNvSpPr>
          <p:nvPr>
            <p:ph type="title" idx="4294967295"/>
          </p:nvPr>
        </p:nvSpPr>
        <p:spPr>
          <a:xfrm>
            <a:off x="1474368" y="1276993"/>
            <a:ext cx="7023000" cy="34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4400"/>
              <a:buFont typeface="Cabin"/>
              <a:buNone/>
            </a:pPr>
            <a:r>
              <a:rPr lang="es-CL" sz="1400" b="1">
                <a:solidFill>
                  <a:schemeClr val="dk1"/>
                </a:solidFill>
                <a:latin typeface="Cabin"/>
                <a:ea typeface="Cabin"/>
                <a:cs typeface="Cabin"/>
                <a:sym typeface="Cabin"/>
              </a:rPr>
              <a:t>A continuación, podrán asignarse roles para cada integrante del equipo, según las indicaciones de su profesor(a). Además deben declarar algunos elementos básicos de participación:</a:t>
            </a:r>
            <a:endParaRPr sz="1400">
              <a:solidFill>
                <a:schemeClr val="dk1"/>
              </a:solidFill>
              <a:latin typeface="Cabin"/>
              <a:ea typeface="Cabin"/>
              <a:cs typeface="Cabin"/>
              <a:sym typeface="Cabin"/>
            </a:endParaRPr>
          </a:p>
          <a:p>
            <a:pPr marL="0" lvl="0" indent="0" algn="l" rtl="0">
              <a:lnSpc>
                <a:spcPct val="90000"/>
              </a:lnSpc>
              <a:spcBef>
                <a:spcPts val="0"/>
              </a:spcBef>
              <a:spcAft>
                <a:spcPts val="0"/>
              </a:spcAft>
              <a:buClr>
                <a:srgbClr val="000000"/>
              </a:buClr>
              <a:buSzPts val="4400"/>
              <a:buFont typeface="Calibri"/>
              <a:buNone/>
            </a:pPr>
            <a:endParaRPr sz="1600">
              <a:solidFill>
                <a:schemeClr val="dk1"/>
              </a:solidFill>
              <a:latin typeface="Cabin"/>
              <a:ea typeface="Cabin"/>
              <a:cs typeface="Cabin"/>
              <a:sym typeface="Cab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698ca918e8_0_1249"/>
          <p:cNvSpPr txBox="1"/>
          <p:nvPr/>
        </p:nvSpPr>
        <p:spPr>
          <a:xfrm>
            <a:off x="1516329" y="1437487"/>
            <a:ext cx="6805500" cy="1139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1700" b="0" i="0" u="none" strike="noStrike" cap="none">
                <a:solidFill>
                  <a:srgbClr val="000000"/>
                </a:solidFill>
                <a:latin typeface="Cabin"/>
                <a:ea typeface="Cabin"/>
                <a:cs typeface="Cabin"/>
                <a:sym typeface="Cabin"/>
              </a:rPr>
              <a:t>Planificar acciones para minimizar los riesgos evaluados anteriormente. Para esto, considerar la fuente del riesgo y planificar dos acciones por cada riesgo donde cada una de ellas se relacione con el origen del riesgo.  </a:t>
            </a:r>
            <a:endParaRPr sz="1700" b="0" i="0" u="none" strike="noStrike" cap="none">
              <a:solidFill>
                <a:srgbClr val="000000"/>
              </a:solidFill>
              <a:latin typeface="Cabin"/>
              <a:ea typeface="Cabin"/>
              <a:cs typeface="Cabin"/>
              <a:sym typeface="Cabin"/>
            </a:endParaRPr>
          </a:p>
        </p:txBody>
      </p:sp>
      <p:sp>
        <p:nvSpPr>
          <p:cNvPr id="1252" name="Google Shape;1252;g2698ca918e8_0_1249"/>
          <p:cNvSpPr/>
          <p:nvPr/>
        </p:nvSpPr>
        <p:spPr>
          <a:xfrm>
            <a:off x="2209426" y="3401344"/>
            <a:ext cx="1367100" cy="578400"/>
          </a:xfrm>
          <a:prstGeom prst="roundRect">
            <a:avLst>
              <a:gd name="adj" fmla="val 15808"/>
            </a:avLst>
          </a:prstGeom>
          <a:noFill/>
          <a:ln w="28575"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400" b="1" i="0" u="none" strike="noStrike" cap="none">
                <a:solidFill>
                  <a:srgbClr val="90267E"/>
                </a:solidFill>
                <a:latin typeface="Calibri"/>
                <a:ea typeface="Calibri"/>
                <a:cs typeface="Calibri"/>
                <a:sym typeface="Calibri"/>
              </a:rPr>
              <a:t>Riesgo</a:t>
            </a:r>
            <a:endParaRPr sz="1400" b="1" i="0" u="none" strike="noStrike" cap="none">
              <a:solidFill>
                <a:srgbClr val="90267E"/>
              </a:solidFill>
              <a:latin typeface="Calibri"/>
              <a:ea typeface="Calibri"/>
              <a:cs typeface="Calibri"/>
              <a:sym typeface="Calibri"/>
            </a:endParaRPr>
          </a:p>
        </p:txBody>
      </p:sp>
      <p:sp>
        <p:nvSpPr>
          <p:cNvPr id="1253" name="Google Shape;1253;g2698ca918e8_0_1249"/>
          <p:cNvSpPr/>
          <p:nvPr/>
        </p:nvSpPr>
        <p:spPr>
          <a:xfrm>
            <a:off x="3664299" y="3401344"/>
            <a:ext cx="1935000" cy="578400"/>
          </a:xfrm>
          <a:prstGeom prst="roundRect">
            <a:avLst>
              <a:gd name="adj" fmla="val 13545"/>
            </a:avLst>
          </a:prstGeom>
          <a:noFill/>
          <a:ln w="28575"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400" b="1" i="0" u="none" strike="noStrike" cap="none">
                <a:solidFill>
                  <a:srgbClr val="90267E"/>
                </a:solidFill>
                <a:latin typeface="Calibri"/>
                <a:ea typeface="Calibri"/>
                <a:cs typeface="Calibri"/>
                <a:sym typeface="Calibri"/>
              </a:rPr>
              <a:t>Origen o fuente del riesgo</a:t>
            </a:r>
            <a:endParaRPr sz="1400" b="1" i="0" u="none" strike="noStrike" cap="none">
              <a:solidFill>
                <a:srgbClr val="90267E"/>
              </a:solidFill>
              <a:latin typeface="Calibri"/>
              <a:ea typeface="Calibri"/>
              <a:cs typeface="Calibri"/>
              <a:sym typeface="Calibri"/>
            </a:endParaRPr>
          </a:p>
        </p:txBody>
      </p:sp>
      <p:sp>
        <p:nvSpPr>
          <p:cNvPr id="1254" name="Google Shape;1254;g2698ca918e8_0_1249"/>
          <p:cNvSpPr/>
          <p:nvPr/>
        </p:nvSpPr>
        <p:spPr>
          <a:xfrm>
            <a:off x="2209426" y="4106077"/>
            <a:ext cx="1367100" cy="1380000"/>
          </a:xfrm>
          <a:prstGeom prst="roundRect">
            <a:avLst>
              <a:gd name="adj" fmla="val 10616"/>
            </a:avLst>
          </a:prstGeom>
          <a:solidFill>
            <a:srgbClr val="F2F2F2"/>
          </a:solid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1.Que el servicio no agregue valor a los clientes</a:t>
            </a:r>
            <a:endParaRPr sz="1200" b="0" i="0" u="none" strike="noStrike" cap="none">
              <a:solidFill>
                <a:srgbClr val="000000"/>
              </a:solidFill>
              <a:latin typeface="Cabin"/>
              <a:ea typeface="Cabin"/>
              <a:cs typeface="Cabin"/>
              <a:sym typeface="Cabin"/>
            </a:endParaRPr>
          </a:p>
        </p:txBody>
      </p:sp>
      <p:sp>
        <p:nvSpPr>
          <p:cNvPr id="1255" name="Google Shape;1255;g2698ca918e8_0_1249"/>
          <p:cNvSpPr/>
          <p:nvPr/>
        </p:nvSpPr>
        <p:spPr>
          <a:xfrm>
            <a:off x="3664214" y="4106077"/>
            <a:ext cx="1935000" cy="1411800"/>
          </a:xfrm>
          <a:prstGeom prst="roundRect">
            <a:avLst>
              <a:gd name="adj" fmla="val 8710"/>
            </a:avLst>
          </a:prstGeom>
          <a:no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1. Gran competencia de venta de frutas y verduras con delivery.</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2. Dificultad para reunir varios proveedores en una APP. </a:t>
            </a:r>
            <a:endParaRPr sz="1200" b="0" i="0" u="none" strike="noStrike" cap="none">
              <a:solidFill>
                <a:srgbClr val="000000"/>
              </a:solidFill>
              <a:latin typeface="Cabin"/>
              <a:ea typeface="Cabin"/>
              <a:cs typeface="Cabin"/>
              <a:sym typeface="Cabin"/>
            </a:endParaRPr>
          </a:p>
        </p:txBody>
      </p:sp>
      <p:sp>
        <p:nvSpPr>
          <p:cNvPr id="1256" name="Google Shape;1256;g2698ca918e8_0_1249"/>
          <p:cNvSpPr/>
          <p:nvPr/>
        </p:nvSpPr>
        <p:spPr>
          <a:xfrm>
            <a:off x="5687235" y="3401344"/>
            <a:ext cx="2533500" cy="578400"/>
          </a:xfrm>
          <a:prstGeom prst="roundRect">
            <a:avLst>
              <a:gd name="adj" fmla="val 10303"/>
            </a:avLst>
          </a:prstGeom>
          <a:noFill/>
          <a:ln w="28575"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spcBef>
                <a:spcPts val="0"/>
              </a:spcBef>
              <a:spcAft>
                <a:spcPts val="0"/>
              </a:spcAft>
              <a:buNone/>
            </a:pPr>
            <a:r>
              <a:rPr lang="es-CL" sz="1400" b="1" i="0" u="none" strike="noStrike" cap="none">
                <a:solidFill>
                  <a:srgbClr val="90267E"/>
                </a:solidFill>
                <a:latin typeface="Calibri"/>
                <a:ea typeface="Calibri"/>
                <a:cs typeface="Calibri"/>
                <a:sym typeface="Calibri"/>
              </a:rPr>
              <a:t>Acciones para minimizar los riesgos</a:t>
            </a:r>
            <a:endParaRPr sz="1400" b="1" i="0" u="none" strike="noStrike" cap="none">
              <a:solidFill>
                <a:srgbClr val="90267E"/>
              </a:solidFill>
              <a:latin typeface="Calibri"/>
              <a:ea typeface="Calibri"/>
              <a:cs typeface="Calibri"/>
              <a:sym typeface="Calibri"/>
            </a:endParaRPr>
          </a:p>
        </p:txBody>
      </p:sp>
      <p:sp>
        <p:nvSpPr>
          <p:cNvPr id="1257" name="Google Shape;1257;g2698ca918e8_0_1249"/>
          <p:cNvSpPr/>
          <p:nvPr/>
        </p:nvSpPr>
        <p:spPr>
          <a:xfrm>
            <a:off x="5687074" y="4137825"/>
            <a:ext cx="2533500" cy="1380000"/>
          </a:xfrm>
          <a:prstGeom prst="roundRect">
            <a:avLst>
              <a:gd name="adj" fmla="val 10334"/>
            </a:avLst>
          </a:prstGeom>
          <a:no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1. Buscar atributos diferenciadores (precio,</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calidad, cercanía) y poner foco en ello.</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 </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2. Realizar un piloto con 5 proveedores para probar funcionamiento y tiempos de entrega de los productos. </a:t>
            </a:r>
            <a:endParaRPr sz="1200" b="0" i="0" u="none" strike="noStrike" cap="none">
              <a:solidFill>
                <a:srgbClr val="000000"/>
              </a:solidFill>
              <a:latin typeface="Cabin"/>
              <a:ea typeface="Cabin"/>
              <a:cs typeface="Cabin"/>
              <a:sym typeface="Cabin"/>
            </a:endParaRPr>
          </a:p>
        </p:txBody>
      </p:sp>
      <p:sp>
        <p:nvSpPr>
          <p:cNvPr id="1258" name="Google Shape;1258;g2698ca918e8_0_1249"/>
          <p:cNvSpPr/>
          <p:nvPr/>
        </p:nvSpPr>
        <p:spPr>
          <a:xfrm>
            <a:off x="2209426" y="5732863"/>
            <a:ext cx="1367100" cy="1581900"/>
          </a:xfrm>
          <a:prstGeom prst="roundRect">
            <a:avLst>
              <a:gd name="adj" fmla="val 10616"/>
            </a:avLst>
          </a:prstGeom>
          <a:solidFill>
            <a:srgbClr val="F2F2F2"/>
          </a:solid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2. Pocos recursos disponibles para el desarrollo de la APP </a:t>
            </a:r>
            <a:endParaRPr sz="1200" b="0" i="0" u="none" strike="noStrike" cap="none">
              <a:solidFill>
                <a:srgbClr val="000000"/>
              </a:solidFill>
              <a:latin typeface="Cabin"/>
              <a:ea typeface="Cabin"/>
              <a:cs typeface="Cabin"/>
              <a:sym typeface="Cabin"/>
            </a:endParaRPr>
          </a:p>
        </p:txBody>
      </p:sp>
      <p:sp>
        <p:nvSpPr>
          <p:cNvPr id="1259" name="Google Shape;1259;g2698ca918e8_0_1249"/>
          <p:cNvSpPr/>
          <p:nvPr/>
        </p:nvSpPr>
        <p:spPr>
          <a:xfrm>
            <a:off x="3672349" y="5732862"/>
            <a:ext cx="1935000" cy="1581900"/>
          </a:xfrm>
          <a:prstGeom prst="roundRect">
            <a:avLst>
              <a:gd name="adj" fmla="val 8710"/>
            </a:avLst>
          </a:prstGeom>
          <a:no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1. Necesita un desarrollo con uso de tecnología.</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2. Desconocimiento de cómo desarrollar una APP.</a:t>
            </a:r>
            <a:endParaRPr sz="1200" b="0" i="0" u="none" strike="noStrike" cap="none">
              <a:solidFill>
                <a:srgbClr val="000000"/>
              </a:solidFill>
              <a:latin typeface="Cabin"/>
              <a:ea typeface="Cabin"/>
              <a:cs typeface="Cabin"/>
              <a:sym typeface="Cabin"/>
            </a:endParaRPr>
          </a:p>
        </p:txBody>
      </p:sp>
      <p:sp>
        <p:nvSpPr>
          <p:cNvPr id="1260" name="Google Shape;1260;g2698ca918e8_0_1249"/>
          <p:cNvSpPr/>
          <p:nvPr/>
        </p:nvSpPr>
        <p:spPr>
          <a:xfrm>
            <a:off x="5703383" y="5732863"/>
            <a:ext cx="2533500" cy="1581900"/>
          </a:xfrm>
          <a:prstGeom prst="roundRect">
            <a:avLst>
              <a:gd name="adj" fmla="val 10334"/>
            </a:avLst>
          </a:prstGeom>
          <a:noFill/>
          <a:ln w="19050" cap="flat" cmpd="sng">
            <a:solidFill>
              <a:srgbClr val="90267E"/>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1. Asesorarse con expertos en APP para evaluar lo que implica (costos, tiempo, tecnología). </a:t>
            </a: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200" b="0" i="0" u="none" strike="noStrike" cap="none">
                <a:solidFill>
                  <a:srgbClr val="000000"/>
                </a:solidFill>
                <a:latin typeface="Cabin"/>
                <a:ea typeface="Cabin"/>
                <a:cs typeface="Cabin"/>
                <a:sym typeface="Cabin"/>
              </a:rPr>
              <a:t>2.  Realizar un primer prototipo de la app para identificar sus funcionalidades principales. </a:t>
            </a:r>
            <a:endParaRPr sz="1200" b="0" i="0" u="none" strike="noStrike" cap="none">
              <a:solidFill>
                <a:srgbClr val="000000"/>
              </a:solidFill>
              <a:latin typeface="Cabin"/>
              <a:ea typeface="Cabin"/>
              <a:cs typeface="Cabin"/>
              <a:sym typeface="Cabin"/>
            </a:endParaRPr>
          </a:p>
        </p:txBody>
      </p:sp>
      <p:sp>
        <p:nvSpPr>
          <p:cNvPr id="1261" name="Google Shape;1261;g2698ca918e8_0_1249"/>
          <p:cNvSpPr txBox="1"/>
          <p:nvPr/>
        </p:nvSpPr>
        <p:spPr>
          <a:xfrm>
            <a:off x="1346697" y="3315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Arvo"/>
                <a:ea typeface="Arvo"/>
                <a:cs typeface="Arvo"/>
                <a:sym typeface="Arvo"/>
              </a:rPr>
              <a:t>PASO 3</a:t>
            </a:r>
            <a:r>
              <a:rPr lang="es-CL" sz="2400" b="1" i="0" u="none" strike="noStrike" cap="none">
                <a:solidFill>
                  <a:srgbClr val="576C77"/>
                </a:solidFill>
                <a:highlight>
                  <a:srgbClr val="F07978"/>
                </a:highlight>
                <a:latin typeface="Arvo"/>
                <a:ea typeface="Arvo"/>
                <a:cs typeface="Arvo"/>
                <a:sym typeface="Arvo"/>
              </a:rPr>
              <a:t> </a:t>
            </a:r>
            <a:r>
              <a:rPr lang="es-CL" sz="2400" b="1" i="0" u="none" strike="noStrike" cap="none">
                <a:solidFill>
                  <a:srgbClr val="576C77"/>
                </a:solidFill>
                <a:latin typeface="Arvo"/>
                <a:ea typeface="Arvo"/>
                <a:cs typeface="Arvo"/>
                <a:sym typeface="Arvo"/>
              </a:rPr>
              <a:t>PLANIFICAR ACCIONES</a:t>
            </a:r>
            <a:endParaRPr sz="2400" b="1" i="0" u="none" strike="noStrike" cap="none">
              <a:solidFill>
                <a:srgbClr val="576C77"/>
              </a:solidFill>
              <a:latin typeface="Arvo"/>
              <a:ea typeface="Arvo"/>
              <a:cs typeface="Arvo"/>
              <a:sym typeface="Arvo"/>
            </a:endParaRPr>
          </a:p>
        </p:txBody>
      </p:sp>
      <p:sp>
        <p:nvSpPr>
          <p:cNvPr id="1262" name="Google Shape;1262;g2698ca918e8_0_1249"/>
          <p:cNvSpPr/>
          <p:nvPr/>
        </p:nvSpPr>
        <p:spPr>
          <a:xfrm>
            <a:off x="5427622" y="4397905"/>
            <a:ext cx="301200" cy="2220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3" name="Google Shape;1263;g2698ca918e8_0_1249"/>
          <p:cNvSpPr/>
          <p:nvPr/>
        </p:nvSpPr>
        <p:spPr>
          <a:xfrm>
            <a:off x="5425688" y="4919198"/>
            <a:ext cx="301200" cy="2220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4" name="Google Shape;1264;g2698ca918e8_0_1249"/>
          <p:cNvSpPr/>
          <p:nvPr/>
        </p:nvSpPr>
        <p:spPr>
          <a:xfrm>
            <a:off x="5425688" y="5992887"/>
            <a:ext cx="301200" cy="2220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g2698ca918e8_0_1249"/>
          <p:cNvSpPr/>
          <p:nvPr/>
        </p:nvSpPr>
        <p:spPr>
          <a:xfrm>
            <a:off x="5436988" y="6612558"/>
            <a:ext cx="301200" cy="2220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g2698ca918e8_0_1342"/>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FF7A7A"/>
                </a:solidFill>
                <a:latin typeface="Arvo"/>
                <a:ea typeface="Arvo"/>
                <a:cs typeface="Arvo"/>
                <a:sym typeface="Arvo"/>
              </a:rPr>
              <a:t>BENEFICIOS </a:t>
            </a:r>
            <a:r>
              <a:rPr lang="es-CL" sz="2400" b="0" i="0" u="none" strike="noStrike" cap="none">
                <a:solidFill>
                  <a:srgbClr val="FF7A7A"/>
                </a:solidFill>
                <a:latin typeface="Arvo"/>
                <a:ea typeface="Arvo"/>
                <a:cs typeface="Arvo"/>
                <a:sym typeface="Arvo"/>
              </a:rPr>
              <a:t>Y</a:t>
            </a:r>
            <a:r>
              <a:rPr lang="es-CL" sz="2400" b="1" i="0" u="none" strike="noStrike" cap="none">
                <a:solidFill>
                  <a:srgbClr val="FF7A7A"/>
                </a:solidFill>
                <a:latin typeface="Arvo"/>
                <a:ea typeface="Arvo"/>
                <a:cs typeface="Arvo"/>
                <a:sym typeface="Arvo"/>
              </a:rPr>
              <a:t> RIESGOS</a:t>
            </a:r>
            <a:endParaRPr sz="2400" b="1" i="0" u="none" strike="noStrike" cap="none">
              <a:solidFill>
                <a:srgbClr val="FF7A7A"/>
              </a:solidFill>
              <a:latin typeface="Arvo"/>
              <a:ea typeface="Arvo"/>
              <a:cs typeface="Arvo"/>
              <a:sym typeface="Arvo"/>
            </a:endParaRPr>
          </a:p>
        </p:txBody>
      </p:sp>
      <p:graphicFrame>
        <p:nvGraphicFramePr>
          <p:cNvPr id="1351" name="Google Shape;1351;g2698ca918e8_0_1342"/>
          <p:cNvGraphicFramePr/>
          <p:nvPr/>
        </p:nvGraphicFramePr>
        <p:xfrm>
          <a:off x="1526938" y="1948233"/>
          <a:ext cx="6970350" cy="5733230"/>
        </p:xfrm>
        <a:graphic>
          <a:graphicData uri="http://schemas.openxmlformats.org/drawingml/2006/table">
            <a:tbl>
              <a:tblPr>
                <a:noFill/>
                <a:tableStyleId>{5EA42DA5-3147-4B8B-AAF1-B386E9E61D4F}</a:tableStyleId>
              </a:tblPr>
              <a:tblGrid>
                <a:gridCol w="1545600">
                  <a:extLst>
                    <a:ext uri="{9D8B030D-6E8A-4147-A177-3AD203B41FA5}">
                      <a16:colId xmlns:a16="http://schemas.microsoft.com/office/drawing/2014/main" val="20000"/>
                    </a:ext>
                  </a:extLst>
                </a:gridCol>
                <a:gridCol w="1545600">
                  <a:extLst>
                    <a:ext uri="{9D8B030D-6E8A-4147-A177-3AD203B41FA5}">
                      <a16:colId xmlns:a16="http://schemas.microsoft.com/office/drawing/2014/main" val="20001"/>
                    </a:ext>
                  </a:extLst>
                </a:gridCol>
                <a:gridCol w="1545600">
                  <a:extLst>
                    <a:ext uri="{9D8B030D-6E8A-4147-A177-3AD203B41FA5}">
                      <a16:colId xmlns:a16="http://schemas.microsoft.com/office/drawing/2014/main" val="20002"/>
                    </a:ext>
                  </a:extLst>
                </a:gridCol>
                <a:gridCol w="1545600">
                  <a:extLst>
                    <a:ext uri="{9D8B030D-6E8A-4147-A177-3AD203B41FA5}">
                      <a16:colId xmlns:a16="http://schemas.microsoft.com/office/drawing/2014/main" val="20003"/>
                    </a:ext>
                  </a:extLst>
                </a:gridCol>
                <a:gridCol w="787950">
                  <a:extLst>
                    <a:ext uri="{9D8B030D-6E8A-4147-A177-3AD203B41FA5}">
                      <a16:colId xmlns:a16="http://schemas.microsoft.com/office/drawing/2014/main" val="20004"/>
                    </a:ext>
                  </a:extLst>
                </a:gridCol>
              </a:tblGrid>
              <a:tr h="1613975">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IDEA ESCOGIDA</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solidFill>
                            <a:schemeClr val="dk1"/>
                          </a:solidFill>
                          <a:latin typeface="Cabin"/>
                          <a:ea typeface="Cabin"/>
                          <a:cs typeface="Cabin"/>
                          <a:sym typeface="Cabin"/>
                        </a:rPr>
                        <a:t>Describir</a:t>
                      </a:r>
                      <a:endParaRPr sz="140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solidFill>
                            <a:schemeClr val="dk1"/>
                          </a:solidFill>
                          <a:latin typeface="Cabin"/>
                          <a:ea typeface="Cabin"/>
                          <a:cs typeface="Cabin"/>
                          <a:sym typeface="Cabin"/>
                        </a:rPr>
                        <a:t>Brevemente</a:t>
                      </a:r>
                      <a:endParaRPr sz="1400" u="none" strike="noStrike" cap="none">
                        <a:solidFill>
                          <a:schemeClr val="dk1"/>
                        </a:solidFill>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PRINCIPALES VENTAJAS</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latin typeface="Cabin"/>
                          <a:ea typeface="Cabin"/>
                          <a:cs typeface="Cabin"/>
                          <a:sym typeface="Cabin"/>
                        </a:rPr>
                        <a:t>¿Cuáles son los beneficios e impactos que genera la idea?</a:t>
                      </a:r>
                      <a:endParaRPr sz="1400" b="1"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RIESGO</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Indicar cuál es el riesgo principal  </a:t>
                      </a:r>
                      <a:r>
                        <a:rPr lang="es-CL" sz="1400" b="0" i="0" u="none" strike="noStrike" cap="none">
                          <a:solidFill>
                            <a:srgbClr val="000000"/>
                          </a:solidFill>
                          <a:latin typeface="Cabin"/>
                          <a:ea typeface="Cabin"/>
                          <a:cs typeface="Cabin"/>
                          <a:sym typeface="Cabin"/>
                        </a:rPr>
                        <a:t>y acciones tomaremos </a:t>
                      </a:r>
                      <a:endParaRPr sz="1600" u="none" strike="noStrike" cap="none"/>
                    </a:p>
                    <a:p>
                      <a:pPr marL="0" marR="0" lvl="0" indent="0" algn="ctr" rtl="0">
                        <a:lnSpc>
                          <a:spcPct val="100000"/>
                        </a:lnSpc>
                        <a:spcBef>
                          <a:spcPts val="0"/>
                        </a:spcBef>
                        <a:spcAft>
                          <a:spcPts val="0"/>
                        </a:spcAft>
                        <a:buClr>
                          <a:srgbClr val="000000"/>
                        </a:buClr>
                        <a:buSzPts val="1500"/>
                        <a:buFont typeface="Arial"/>
                        <a:buNone/>
                      </a:pPr>
                      <a:r>
                        <a:rPr lang="es-CL" sz="1400" b="0" i="0" u="none" strike="noStrike" cap="none">
                          <a:solidFill>
                            <a:srgbClr val="000000"/>
                          </a:solidFill>
                          <a:latin typeface="Cabin"/>
                          <a:ea typeface="Cabin"/>
                          <a:cs typeface="Cabin"/>
                          <a:sym typeface="Cabin"/>
                        </a:rPr>
                        <a:t>para disminuir el riesgo</a:t>
                      </a:r>
                      <a:endParaRPr sz="1400" b="0" i="0" u="none" strike="noStrike" cap="none">
                        <a:solidFill>
                          <a:srgbClr val="000000"/>
                        </a:solidFill>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600" b="1" i="0" u="none" strike="noStrike" cap="none">
                          <a:solidFill>
                            <a:srgbClr val="000000"/>
                          </a:solidFill>
                          <a:latin typeface="Arial"/>
                          <a:ea typeface="Arial"/>
                          <a:cs typeface="Arial"/>
                          <a:sym typeface="Arial"/>
                        </a:rPr>
                        <a:t> </a:t>
                      </a:r>
                      <a:r>
                        <a:rPr lang="es-CL" sz="1400" b="1" i="0" u="none" strike="noStrike" cap="none">
                          <a:solidFill>
                            <a:schemeClr val="lt1"/>
                          </a:solidFill>
                          <a:latin typeface="Cabin"/>
                          <a:ea typeface="Cabin"/>
                          <a:cs typeface="Cabin"/>
                          <a:sym typeface="Cabin"/>
                        </a:rPr>
                        <a:t>EVALUACIÓN FINAL ¿POR QUÉ SÍ O POR QUÉ NO?</a:t>
                      </a:r>
                      <a:r>
                        <a:rPr lang="es-CL" sz="1400" b="1" u="none" strike="noStrike" cap="none">
                          <a:solidFill>
                            <a:schemeClr val="lt1"/>
                          </a:solidFill>
                          <a:latin typeface="Cabin"/>
                          <a:ea typeface="Cabin"/>
                          <a:cs typeface="Cabin"/>
                          <a:sym typeface="Cabin"/>
                        </a:rPr>
                        <a:t>ACCIONES A REALIZAR</a:t>
                      </a:r>
                      <a:endParaRPr sz="1400" b="1"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400"/>
                        <a:buFont typeface="Arial"/>
                        <a:buNone/>
                      </a:pPr>
                      <a:r>
                        <a:rPr lang="es-CL" sz="1400" b="0" i="0" u="none" strike="noStrike" cap="none">
                          <a:solidFill>
                            <a:schemeClr val="lt1"/>
                          </a:solidFill>
                          <a:latin typeface="Cabin"/>
                          <a:ea typeface="Cabin"/>
                          <a:cs typeface="Cabin"/>
                          <a:sym typeface="Cabin"/>
                        </a:rPr>
                        <a:t>Considera las columnas anteriores para argumentar la decisión. </a:t>
                      </a:r>
                      <a:endParaRPr sz="1400" u="none" strike="noStrike" cap="none">
                        <a:solidFill>
                          <a:schemeClr val="lt1"/>
                        </a:solidFill>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0"/>
                  </a:ext>
                </a:extLst>
              </a:tr>
              <a:tr h="17845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rgbClr val="FFDAD8"/>
                      </a:solidFill>
                      <a:prstDash val="dot"/>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69150" marR="69150" marT="0" marB="0" anchor="ctr">
                    <a:lnL w="12700" cap="flat" cmpd="sng">
                      <a:solidFill>
                        <a:srgbClr val="FFDAD8"/>
                      </a:solidFill>
                      <a:prstDash val="dot"/>
                      <a:round/>
                      <a:headEnd type="none" w="sm" len="sm"/>
                      <a:tailEnd type="none" w="sm" len="sm"/>
                    </a:lnL>
                    <a:lnR w="12700" cap="flat" cmpd="sng">
                      <a:solidFill>
                        <a:srgbClr val="FFDAD8"/>
                      </a:solidFill>
                      <a:prstDash val="dot"/>
                      <a:round/>
                      <a:headEnd type="none" w="sm" len="sm"/>
                      <a:tailEnd type="none" w="sm" len="sm"/>
                    </a:lnR>
                    <a:lnT w="12700" cap="flat" cmpd="sng">
                      <a:solidFill>
                        <a:srgbClr val="FFDAD8"/>
                      </a:solidFill>
                      <a:prstDash val="dot"/>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1"/>
                  </a:ext>
                </a:extLst>
              </a:tr>
              <a:tr h="17845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69150" marR="69150" marT="0" marB="0" anchor="ctr">
                    <a:lnL w="12700" cap="flat" cmpd="sng">
                      <a:solidFill>
                        <a:schemeClr val="lt1"/>
                      </a:solidFill>
                      <a:prstDash val="solid"/>
                      <a:round/>
                      <a:headEnd type="none" w="sm" len="sm"/>
                      <a:tailEnd type="none" w="sm" len="sm"/>
                    </a:lnL>
                    <a:lnR w="12700" cap="flat" cmpd="sng">
                      <a:solidFill>
                        <a:srgbClr val="FFDAD8"/>
                      </a:solidFill>
                      <a:prstDash val="dot"/>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69150" marR="69150" marT="0" marB="0" anchor="ctr">
                    <a:lnL w="12700" cap="flat" cmpd="sng">
                      <a:solidFill>
                        <a:srgbClr val="FFDAD8"/>
                      </a:solidFill>
                      <a:prstDash val="dot"/>
                      <a:round/>
                      <a:headEnd type="none" w="sm" len="sm"/>
                      <a:tailEnd type="none" w="sm" len="sm"/>
                    </a:lnL>
                    <a:lnR w="12700" cap="flat" cmpd="sng">
                      <a:solidFill>
                        <a:srgbClr val="FFDAD8"/>
                      </a:solidFill>
                      <a:prstDash val="dot"/>
                      <a:round/>
                      <a:headEnd type="none" w="sm" len="sm"/>
                      <a:tailEnd type="none" w="sm" len="sm"/>
                    </a:lnR>
                    <a:lnT w="12700" cap="flat" cmpd="sng">
                      <a:solidFill>
                        <a:srgbClr val="FFDAD8"/>
                      </a:solidFill>
                      <a:prstDash val="dot"/>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352" name="Google Shape;1352;g2698ca918e8_0_1342"/>
          <p:cNvSpPr txBox="1">
            <a:spLocks noGrp="1"/>
          </p:cNvSpPr>
          <p:nvPr>
            <p:ph type="title"/>
          </p:nvPr>
        </p:nvSpPr>
        <p:spPr>
          <a:xfrm>
            <a:off x="1474368" y="1200793"/>
            <a:ext cx="7023000" cy="347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Cabin"/>
              <a:buNone/>
            </a:pPr>
            <a:r>
              <a:rPr lang="es-CL" sz="1600">
                <a:solidFill>
                  <a:schemeClr val="dk1"/>
                </a:solidFill>
                <a:latin typeface="Cabin"/>
                <a:ea typeface="Cabin"/>
                <a:cs typeface="Cabin"/>
                <a:sym typeface="Cabin"/>
              </a:rPr>
              <a:t>A partir de las 2 ideas:  </a:t>
            </a: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Clr>
                <a:schemeClr val="dk1"/>
              </a:buClr>
              <a:buSzPts val="4400"/>
              <a:buFont typeface="Cabin"/>
              <a:buNone/>
            </a:pPr>
            <a:r>
              <a:rPr lang="es-CL" sz="1600">
                <a:solidFill>
                  <a:schemeClr val="dk1"/>
                </a:solidFill>
                <a:latin typeface="Cabin"/>
                <a:ea typeface="Cabin"/>
                <a:cs typeface="Cabin"/>
                <a:sym typeface="Cabin"/>
              </a:rPr>
              <a:t>¿Principales ventajas? ¿Qué acciones podríamos planificar para abordar los riesgos? </a:t>
            </a: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Clr>
                <a:srgbClr val="000000"/>
              </a:buClr>
              <a:buSzPts val="4400"/>
              <a:buFont typeface="Calibri"/>
              <a:buNone/>
            </a:pPr>
            <a:endParaRPr sz="1600">
              <a:solidFill>
                <a:schemeClr val="dk1"/>
              </a:solidFill>
              <a:latin typeface="Cabin"/>
              <a:ea typeface="Cabin"/>
              <a:cs typeface="Cabin"/>
              <a:sym typeface="Cabin"/>
            </a:endParaRPr>
          </a:p>
        </p:txBody>
      </p:sp>
      <p:grpSp>
        <p:nvGrpSpPr>
          <p:cNvPr id="1353" name="Google Shape;1353;g2698ca918e8_0_1342"/>
          <p:cNvGrpSpPr/>
          <p:nvPr/>
        </p:nvGrpSpPr>
        <p:grpSpPr>
          <a:xfrm>
            <a:off x="7753353" y="2086687"/>
            <a:ext cx="694298" cy="936880"/>
            <a:chOff x="-1999850" y="2811125"/>
            <a:chExt cx="896100" cy="882600"/>
          </a:xfrm>
        </p:grpSpPr>
        <p:sp>
          <p:nvSpPr>
            <p:cNvPr id="1354" name="Google Shape;1354;g2698ca918e8_0_1342"/>
            <p:cNvSpPr/>
            <p:nvPr/>
          </p:nvSpPr>
          <p:spPr>
            <a:xfrm>
              <a:off x="-1999850" y="2811125"/>
              <a:ext cx="896100" cy="882600"/>
            </a:xfrm>
            <a:prstGeom prst="star5">
              <a:avLst>
                <a:gd name="adj" fmla="val 24624"/>
                <a:gd name="hf" fmla="val 105146"/>
                <a:gd name="vf" fmla="val 110557"/>
              </a:avLst>
            </a:prstGeom>
            <a:solidFill>
              <a:srgbClr val="EBF58B"/>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5" name="Google Shape;1355;g2698ca918e8_0_1342"/>
            <p:cNvSpPr txBox="1"/>
            <p:nvPr/>
          </p:nvSpPr>
          <p:spPr>
            <a:xfrm>
              <a:off x="-1900850" y="3020600"/>
              <a:ext cx="698100" cy="5451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None/>
              </a:pPr>
              <a:r>
                <a:rPr lang="es-CL" sz="800" b="1" i="0" u="none" strike="noStrike" cap="none">
                  <a:solidFill>
                    <a:srgbClr val="000000"/>
                  </a:solidFill>
                  <a:latin typeface="Lato"/>
                  <a:ea typeface="Lato"/>
                  <a:cs typeface="Lato"/>
                  <a:sym typeface="Lato"/>
                </a:rPr>
                <a:t>Situar </a:t>
              </a:r>
              <a:endParaRPr sz="8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None/>
              </a:pPr>
              <a:r>
                <a:rPr lang="es-CL" sz="800" b="1" i="0" u="none" strike="noStrike" cap="none">
                  <a:solidFill>
                    <a:srgbClr val="000000"/>
                  </a:solidFill>
                  <a:latin typeface="Lato"/>
                  <a:ea typeface="Lato"/>
                  <a:cs typeface="Lato"/>
                  <a:sym typeface="Lato"/>
                </a:rPr>
                <a:t>en la </a:t>
              </a:r>
              <a:endParaRPr sz="8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None/>
              </a:pPr>
              <a:r>
                <a:rPr lang="es-CL" sz="800" b="1" i="0" u="none" strike="noStrike" cap="none">
                  <a:solidFill>
                    <a:srgbClr val="000000"/>
                  </a:solidFill>
                  <a:latin typeface="Lato"/>
                  <a:ea typeface="Lato"/>
                  <a:cs typeface="Lato"/>
                  <a:sym typeface="Lato"/>
                </a:rPr>
                <a:t>mejor </a:t>
              </a:r>
              <a:endParaRPr sz="8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None/>
              </a:pPr>
              <a:r>
                <a:rPr lang="es-CL" sz="800" b="1" i="0" u="none" strike="noStrike" cap="none">
                  <a:solidFill>
                    <a:srgbClr val="000000"/>
                  </a:solidFill>
                  <a:latin typeface="Lato"/>
                  <a:ea typeface="Lato"/>
                  <a:cs typeface="Lato"/>
                  <a:sym typeface="Lato"/>
                </a:rPr>
                <a:t>idea</a:t>
              </a:r>
              <a:endParaRPr sz="800" b="1" i="0" u="none" strike="noStrike" cap="none">
                <a:solidFill>
                  <a:srgbClr val="000000"/>
                </a:solidFill>
                <a:latin typeface="Lato"/>
                <a:ea typeface="Lato"/>
                <a:cs typeface="Lato"/>
                <a:sym typeface="Lato"/>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g2698ca918e8_0_1351"/>
          <p:cNvSpPr txBox="1"/>
          <p:nvPr/>
        </p:nvSpPr>
        <p:spPr>
          <a:xfrm>
            <a:off x="1637630" y="353523"/>
            <a:ext cx="32466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dk2"/>
                </a:solidFill>
                <a:latin typeface="Arvo"/>
                <a:ea typeface="Arvo"/>
                <a:cs typeface="Arvo"/>
                <a:sym typeface="Arvo"/>
              </a:rPr>
              <a:t>REFLEXIÓN </a:t>
            </a:r>
            <a:endParaRPr sz="2400" b="1" i="0" u="none" strike="noStrike" cap="none">
              <a:solidFill>
                <a:schemeClr val="dk2"/>
              </a:solidFill>
              <a:latin typeface="Arvo"/>
              <a:ea typeface="Arvo"/>
              <a:cs typeface="Arvo"/>
              <a:sym typeface="Arvo"/>
            </a:endParaRPr>
          </a:p>
        </p:txBody>
      </p:sp>
      <p:sp>
        <p:nvSpPr>
          <p:cNvPr id="1361" name="Google Shape;1361;g2698ca918e8_0_1351"/>
          <p:cNvSpPr txBox="1"/>
          <p:nvPr/>
        </p:nvSpPr>
        <p:spPr>
          <a:xfrm>
            <a:off x="1637629" y="1343285"/>
            <a:ext cx="6444600" cy="129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1" i="0" u="none" strike="noStrike" cap="none">
                <a:solidFill>
                  <a:schemeClr val="lt1"/>
                </a:solidFill>
                <a:highlight>
                  <a:srgbClr val="F07978"/>
                </a:highlight>
                <a:latin typeface="Cabin"/>
                <a:ea typeface="Cabin"/>
                <a:cs typeface="Cabin"/>
                <a:sym typeface="Cabin"/>
              </a:rPr>
              <a:t>JÚNTATE, PIENSA Y COMPARTE</a:t>
            </a:r>
            <a:endParaRPr sz="2400" b="1" i="0" u="none" strike="noStrike" cap="none">
              <a:solidFill>
                <a:schemeClr val="lt1"/>
              </a:solidFill>
              <a:highlight>
                <a:srgbClr val="F07978"/>
              </a:highlight>
              <a:latin typeface="Cabin"/>
              <a:ea typeface="Cabin"/>
              <a:cs typeface="Cabin"/>
              <a:sym typeface="Cabin"/>
            </a:endParaRPr>
          </a:p>
          <a:p>
            <a:pPr marL="0" marR="0" lvl="0" indent="0" algn="l" rtl="0">
              <a:spcBef>
                <a:spcPts val="0"/>
              </a:spcBef>
              <a:spcAft>
                <a:spcPts val="0"/>
              </a:spcAft>
              <a:buNone/>
            </a:pPr>
            <a:endParaRPr sz="1800" b="0" i="0" u="none" strike="noStrike" cap="none">
              <a:solidFill>
                <a:schemeClr val="lt1"/>
              </a:solidFill>
              <a:highlight>
                <a:srgbClr val="008080"/>
              </a:highlight>
              <a:latin typeface="Arial"/>
              <a:ea typeface="Arial"/>
              <a:cs typeface="Arial"/>
              <a:sym typeface="Arial"/>
            </a:endParaRPr>
          </a:p>
          <a:p>
            <a:pPr marL="0" marR="0" lvl="0" indent="0" algn="l" rtl="0">
              <a:spcBef>
                <a:spcPts val="0"/>
              </a:spcBef>
              <a:spcAft>
                <a:spcPts val="0"/>
              </a:spcAft>
              <a:buNone/>
            </a:pPr>
            <a:r>
              <a:rPr lang="es-CL" sz="1800" b="0" i="0" u="none" strike="noStrike" cap="none">
                <a:solidFill>
                  <a:srgbClr val="000000"/>
                </a:solidFill>
                <a:latin typeface="Arial"/>
                <a:ea typeface="Arial"/>
                <a:cs typeface="Arial"/>
                <a:sym typeface="Arial"/>
              </a:rPr>
              <a:t>Hoy un equipo nos presentará la reflexión de cierre de la clase</a:t>
            </a:r>
            <a:endParaRPr sz="1400" b="0" i="0" u="none" strike="noStrike" cap="none">
              <a:solidFill>
                <a:srgbClr val="000000"/>
              </a:solidFill>
              <a:latin typeface="Arial"/>
              <a:ea typeface="Arial"/>
              <a:cs typeface="Arial"/>
              <a:sym typeface="Arial"/>
            </a:endParaRPr>
          </a:p>
        </p:txBody>
      </p:sp>
      <p:graphicFrame>
        <p:nvGraphicFramePr>
          <p:cNvPr id="1362" name="Google Shape;1362;g2698ca918e8_0_1351"/>
          <p:cNvGraphicFramePr/>
          <p:nvPr/>
        </p:nvGraphicFramePr>
        <p:xfrm>
          <a:off x="1637629" y="3319222"/>
          <a:ext cx="6779300" cy="2413930"/>
        </p:xfrm>
        <a:graphic>
          <a:graphicData uri="http://schemas.openxmlformats.org/drawingml/2006/table">
            <a:tbl>
              <a:tblPr>
                <a:noFill/>
                <a:tableStyleId>{5EA42DA5-3147-4B8B-AAF1-B386E9E61D4F}</a:tableStyleId>
              </a:tblPr>
              <a:tblGrid>
                <a:gridCol w="1877250">
                  <a:extLst>
                    <a:ext uri="{9D8B030D-6E8A-4147-A177-3AD203B41FA5}">
                      <a16:colId xmlns:a16="http://schemas.microsoft.com/office/drawing/2014/main" val="20000"/>
                    </a:ext>
                  </a:extLst>
                </a:gridCol>
                <a:gridCol w="2451025">
                  <a:extLst>
                    <a:ext uri="{9D8B030D-6E8A-4147-A177-3AD203B41FA5}">
                      <a16:colId xmlns:a16="http://schemas.microsoft.com/office/drawing/2014/main" val="20001"/>
                    </a:ext>
                  </a:extLst>
                </a:gridCol>
                <a:gridCol w="2451025">
                  <a:extLst>
                    <a:ext uri="{9D8B030D-6E8A-4147-A177-3AD203B41FA5}">
                      <a16:colId xmlns:a16="http://schemas.microsoft.com/office/drawing/2014/main" val="20002"/>
                    </a:ext>
                  </a:extLst>
                </a:gridCol>
              </a:tblGrid>
              <a:tr h="947800">
                <a:tc>
                  <a:txBody>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F07978"/>
                          </a:highlight>
                          <a:latin typeface="Cabin"/>
                          <a:ea typeface="Cabin"/>
                          <a:cs typeface="Cabin"/>
                          <a:sym typeface="Cabin"/>
                        </a:rPr>
                        <a:t>¿Qué pasos debemos seguir para evaluar los riesgos?</a:t>
                      </a:r>
                      <a:endParaRPr sz="1800" b="0" i="0" u="none" strike="noStrike" cap="none">
                        <a:solidFill>
                          <a:schemeClr val="lt1"/>
                        </a:solidFill>
                        <a:highlight>
                          <a:srgbClr val="F07978"/>
                        </a:highlight>
                        <a:latin typeface="Cabin"/>
                        <a:ea typeface="Cabin"/>
                        <a:cs typeface="Cabin"/>
                        <a:sym typeface="Cabin"/>
                      </a:endParaRPr>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07978"/>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F07978"/>
                          </a:highlight>
                          <a:latin typeface="Cabin"/>
                          <a:ea typeface="Cabin"/>
                          <a:cs typeface="Cabin"/>
                          <a:sym typeface="Cabin"/>
                        </a:rPr>
                        <a:t>¿Qué fue lo importante de aprender hoy sobre evaluar los riesgos? </a:t>
                      </a:r>
                      <a:endParaRPr sz="1800" b="0" i="0" u="none" strike="noStrike" cap="none">
                        <a:solidFill>
                          <a:schemeClr val="lt1"/>
                        </a:solidFill>
                        <a:highlight>
                          <a:srgbClr val="F07978"/>
                        </a:highlight>
                        <a:latin typeface="Cabin"/>
                        <a:ea typeface="Cabin"/>
                        <a:cs typeface="Cabin"/>
                        <a:sym typeface="Cabin"/>
                      </a:endParaRPr>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07978"/>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lt1"/>
                          </a:solidFill>
                          <a:highlight>
                            <a:srgbClr val="F07978"/>
                          </a:highlight>
                          <a:latin typeface="Cabin"/>
                          <a:ea typeface="Cabin"/>
                          <a:cs typeface="Cabin"/>
                          <a:sym typeface="Cabin"/>
                        </a:rPr>
                        <a:t>¿Dónde lo podríamos usar nuevamente? </a:t>
                      </a:r>
                      <a:endParaRPr sz="1800" b="0" i="0" u="none" strike="noStrike" cap="none">
                        <a:solidFill>
                          <a:schemeClr val="lt1"/>
                        </a:solidFill>
                        <a:highlight>
                          <a:srgbClr val="F07978"/>
                        </a:highlight>
                        <a:latin typeface="Cabin"/>
                        <a:ea typeface="Cabin"/>
                        <a:cs typeface="Cabin"/>
                        <a:sym typeface="Cabin"/>
                      </a:endParaRPr>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07978"/>
                    </a:solidFill>
                  </a:tcPr>
                </a:tc>
                <a:extLst>
                  <a:ext uri="{0D108BD9-81ED-4DB2-BD59-A6C34878D82A}">
                    <a16:rowId xmlns:a16="http://schemas.microsoft.com/office/drawing/2014/main" val="10000"/>
                  </a:ext>
                </a:extLst>
              </a:tr>
              <a:tr h="1213450">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75350" marR="75350" marT="51600" marB="516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2698ca918e8_0_1516"/>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FF7A7A"/>
                </a:solidFill>
                <a:latin typeface="Arvo"/>
                <a:ea typeface="Arvo"/>
                <a:cs typeface="Arvo"/>
                <a:sym typeface="Arvo"/>
              </a:rPr>
              <a:t>BENEFICIOS </a:t>
            </a:r>
            <a:r>
              <a:rPr lang="es-CL" sz="2700" b="0" i="0" u="none" strike="noStrike" cap="none">
                <a:solidFill>
                  <a:srgbClr val="FF7A7A"/>
                </a:solidFill>
                <a:latin typeface="Arvo"/>
                <a:ea typeface="Arvo"/>
                <a:cs typeface="Arvo"/>
                <a:sym typeface="Arvo"/>
              </a:rPr>
              <a:t>Y</a:t>
            </a:r>
            <a:r>
              <a:rPr lang="es-CL" sz="2700" b="1" i="0" u="none" strike="noStrike" cap="none">
                <a:solidFill>
                  <a:srgbClr val="FF7A7A"/>
                </a:solidFill>
                <a:latin typeface="Arvo"/>
                <a:ea typeface="Arvo"/>
                <a:cs typeface="Arvo"/>
                <a:sym typeface="Arvo"/>
              </a:rPr>
              <a:t> RIESGOS</a:t>
            </a:r>
            <a:endParaRPr sz="2700" b="1" i="0" u="none" strike="noStrike" cap="none">
              <a:solidFill>
                <a:srgbClr val="FF7A7A"/>
              </a:solidFill>
              <a:latin typeface="Arvo"/>
              <a:ea typeface="Arvo"/>
              <a:cs typeface="Arvo"/>
              <a:sym typeface="Arvo"/>
            </a:endParaRPr>
          </a:p>
        </p:txBody>
      </p:sp>
      <p:graphicFrame>
        <p:nvGraphicFramePr>
          <p:cNvPr id="1393" name="Google Shape;1393;g2698ca918e8_0_1516"/>
          <p:cNvGraphicFramePr/>
          <p:nvPr/>
        </p:nvGraphicFramePr>
        <p:xfrm>
          <a:off x="361918" y="1948233"/>
          <a:ext cx="9293800" cy="5183125"/>
        </p:xfrm>
        <a:graphic>
          <a:graphicData uri="http://schemas.openxmlformats.org/drawingml/2006/table">
            <a:tbl>
              <a:tblPr>
                <a:noFill/>
                <a:tableStyleId>{01BC178B-5A6D-4B96-94CD-B87A5FA463B2}</a:tableStyleId>
              </a:tblPr>
              <a:tblGrid>
                <a:gridCol w="2060800">
                  <a:extLst>
                    <a:ext uri="{9D8B030D-6E8A-4147-A177-3AD203B41FA5}">
                      <a16:colId xmlns:a16="http://schemas.microsoft.com/office/drawing/2014/main" val="20000"/>
                    </a:ext>
                  </a:extLst>
                </a:gridCol>
                <a:gridCol w="2060800">
                  <a:extLst>
                    <a:ext uri="{9D8B030D-6E8A-4147-A177-3AD203B41FA5}">
                      <a16:colId xmlns:a16="http://schemas.microsoft.com/office/drawing/2014/main" val="20001"/>
                    </a:ext>
                  </a:extLst>
                </a:gridCol>
                <a:gridCol w="2060800">
                  <a:extLst>
                    <a:ext uri="{9D8B030D-6E8A-4147-A177-3AD203B41FA5}">
                      <a16:colId xmlns:a16="http://schemas.microsoft.com/office/drawing/2014/main" val="20002"/>
                    </a:ext>
                  </a:extLst>
                </a:gridCol>
                <a:gridCol w="2060800">
                  <a:extLst>
                    <a:ext uri="{9D8B030D-6E8A-4147-A177-3AD203B41FA5}">
                      <a16:colId xmlns:a16="http://schemas.microsoft.com/office/drawing/2014/main" val="20003"/>
                    </a:ext>
                  </a:extLst>
                </a:gridCol>
                <a:gridCol w="1050600">
                  <a:extLst>
                    <a:ext uri="{9D8B030D-6E8A-4147-A177-3AD203B41FA5}">
                      <a16:colId xmlns:a16="http://schemas.microsoft.com/office/drawing/2014/main" val="20004"/>
                    </a:ext>
                  </a:extLst>
                </a:gridCol>
              </a:tblGrid>
              <a:tr h="1613975">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IDEA ESCOGIDA</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solidFill>
                            <a:schemeClr val="dk1"/>
                          </a:solidFill>
                          <a:latin typeface="Cabin"/>
                          <a:ea typeface="Cabin"/>
                          <a:cs typeface="Cabin"/>
                          <a:sym typeface="Cabin"/>
                        </a:rPr>
                        <a:t>Describir</a:t>
                      </a:r>
                      <a:endParaRPr sz="140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solidFill>
                            <a:schemeClr val="dk1"/>
                          </a:solidFill>
                          <a:latin typeface="Cabin"/>
                          <a:ea typeface="Cabin"/>
                          <a:cs typeface="Cabin"/>
                          <a:sym typeface="Cabin"/>
                        </a:rPr>
                        <a:t>Brevemente</a:t>
                      </a:r>
                      <a:endParaRPr sz="1400" u="none" strike="noStrike" cap="none">
                        <a:solidFill>
                          <a:schemeClr val="dk1"/>
                        </a:solidFill>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PRINCIPALES VENTAJAS</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chemeClr val="dk1"/>
                        </a:buClr>
                        <a:buSzPts val="1600"/>
                        <a:buFont typeface="Arial"/>
                        <a:buNone/>
                      </a:pPr>
                      <a:r>
                        <a:rPr lang="es-CL" sz="1400" u="none" strike="noStrike" cap="none">
                          <a:latin typeface="Cabin"/>
                          <a:ea typeface="Cabin"/>
                          <a:cs typeface="Cabin"/>
                          <a:sym typeface="Cabin"/>
                        </a:rPr>
                        <a:t>¿Cuáles son los beneficios e impactos que genera la idea?</a:t>
                      </a:r>
                      <a:endParaRPr sz="1400" b="1"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RIESGO</a:t>
                      </a:r>
                      <a:endParaRPr sz="1400" b="1"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500"/>
                        <a:buFont typeface="Arial"/>
                        <a:buNone/>
                      </a:pPr>
                      <a:r>
                        <a:rPr lang="es-CL" sz="1400" u="none" strike="noStrike" cap="none">
                          <a:latin typeface="Cabin"/>
                          <a:ea typeface="Cabin"/>
                          <a:cs typeface="Cabin"/>
                          <a:sym typeface="Cabin"/>
                        </a:rPr>
                        <a:t>Indicar cuál es el riesgo principal  </a:t>
                      </a:r>
                      <a:r>
                        <a:rPr lang="es-CL" sz="1400" b="0" i="0" u="none" strike="noStrike" cap="none">
                          <a:solidFill>
                            <a:srgbClr val="000000"/>
                          </a:solidFill>
                          <a:latin typeface="Cabin"/>
                          <a:ea typeface="Cabin"/>
                          <a:cs typeface="Cabin"/>
                          <a:sym typeface="Cabin"/>
                        </a:rPr>
                        <a:t>y acciones tomaremos </a:t>
                      </a:r>
                      <a:endParaRPr sz="1600" u="none" strike="noStrike" cap="none"/>
                    </a:p>
                    <a:p>
                      <a:pPr marL="0" marR="0" lvl="0" indent="0" algn="ctr" rtl="0">
                        <a:lnSpc>
                          <a:spcPct val="100000"/>
                        </a:lnSpc>
                        <a:spcBef>
                          <a:spcPts val="0"/>
                        </a:spcBef>
                        <a:spcAft>
                          <a:spcPts val="0"/>
                        </a:spcAft>
                        <a:buClr>
                          <a:srgbClr val="000000"/>
                        </a:buClr>
                        <a:buSzPts val="1500"/>
                        <a:buFont typeface="Arial"/>
                        <a:buNone/>
                      </a:pPr>
                      <a:r>
                        <a:rPr lang="es-CL" sz="1400" b="0" i="0" u="none" strike="noStrike" cap="none">
                          <a:solidFill>
                            <a:srgbClr val="000000"/>
                          </a:solidFill>
                          <a:latin typeface="Cabin"/>
                          <a:ea typeface="Cabin"/>
                          <a:cs typeface="Cabin"/>
                          <a:sym typeface="Cabin"/>
                        </a:rPr>
                        <a:t>para disminuir el riesgo</a:t>
                      </a:r>
                      <a:endParaRPr sz="1400" b="0" i="0" u="none" strike="noStrike" cap="none">
                        <a:solidFill>
                          <a:srgbClr val="000000"/>
                        </a:solidFill>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600" b="1" i="0" u="none" strike="noStrike" cap="none">
                          <a:solidFill>
                            <a:srgbClr val="000000"/>
                          </a:solidFill>
                          <a:latin typeface="Arial"/>
                          <a:ea typeface="Arial"/>
                          <a:cs typeface="Arial"/>
                          <a:sym typeface="Arial"/>
                        </a:rPr>
                        <a:t> </a:t>
                      </a:r>
                      <a:r>
                        <a:rPr lang="es-CL" sz="1400" b="1" i="0" u="none" strike="noStrike" cap="none">
                          <a:solidFill>
                            <a:schemeClr val="lt1"/>
                          </a:solidFill>
                          <a:latin typeface="Cabin"/>
                          <a:ea typeface="Cabin"/>
                          <a:cs typeface="Cabin"/>
                          <a:sym typeface="Cabin"/>
                        </a:rPr>
                        <a:t>EVALUACIÓN FINAL ¿POR QUÉ SÍ O POR QUÉ NO?</a:t>
                      </a:r>
                      <a:r>
                        <a:rPr lang="es-CL" sz="1400" b="1" u="none" strike="noStrike" cap="none">
                          <a:solidFill>
                            <a:schemeClr val="lt1"/>
                          </a:solidFill>
                          <a:latin typeface="Cabin"/>
                          <a:ea typeface="Cabin"/>
                          <a:cs typeface="Cabin"/>
                          <a:sym typeface="Cabin"/>
                        </a:rPr>
                        <a:t>ACCIONES A REALIZAR</a:t>
                      </a:r>
                      <a:endParaRPr sz="1400" b="1"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400"/>
                        <a:buFont typeface="Arial"/>
                        <a:buNone/>
                      </a:pPr>
                      <a:r>
                        <a:rPr lang="es-CL" sz="1400" b="0" i="0" u="none" strike="noStrike" cap="none">
                          <a:solidFill>
                            <a:schemeClr val="lt1"/>
                          </a:solidFill>
                          <a:latin typeface="Cabin"/>
                          <a:ea typeface="Cabin"/>
                          <a:cs typeface="Cabin"/>
                          <a:sym typeface="Cabin"/>
                        </a:rPr>
                        <a:t>Considera las columnas anteriores para argumentar la decisión. </a:t>
                      </a:r>
                      <a:endParaRPr sz="1400" u="none" strike="noStrike" cap="none">
                        <a:solidFill>
                          <a:schemeClr val="lt1"/>
                        </a:solidFill>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7A7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0"/>
                  </a:ext>
                </a:extLst>
              </a:tr>
              <a:tr h="17845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rgbClr val="FFDAD8"/>
                      </a:solidFill>
                      <a:prstDash val="dot"/>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92225" marR="92225" marT="0" marB="0" anchor="ctr">
                    <a:lnL w="12700" cap="flat" cmpd="sng">
                      <a:solidFill>
                        <a:srgbClr val="FFDAD8"/>
                      </a:solidFill>
                      <a:prstDash val="dot"/>
                      <a:round/>
                      <a:headEnd type="none" w="sm" len="sm"/>
                      <a:tailEnd type="none" w="sm" len="sm"/>
                    </a:lnL>
                    <a:lnR w="12700" cap="flat" cmpd="sng">
                      <a:solidFill>
                        <a:srgbClr val="FFDAD8"/>
                      </a:solidFill>
                      <a:prstDash val="dot"/>
                      <a:round/>
                      <a:headEnd type="none" w="sm" len="sm"/>
                      <a:tailEnd type="none" w="sm" len="sm"/>
                    </a:lnR>
                    <a:lnT w="12700" cap="flat" cmpd="sng">
                      <a:solidFill>
                        <a:srgbClr val="FFDAD8"/>
                      </a:solidFill>
                      <a:prstDash val="dot"/>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1"/>
                  </a:ext>
                </a:extLst>
              </a:tr>
              <a:tr h="17845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bin"/>
                        <a:ea typeface="Cabin"/>
                        <a:cs typeface="Cabin"/>
                        <a:sym typeface="Cabin"/>
                      </a:endParaRPr>
                    </a:p>
                  </a:txBody>
                  <a:tcPr marL="92225" marR="92225" marT="0" marB="0" anchor="ctr">
                    <a:lnL w="12700" cap="flat" cmpd="sng">
                      <a:solidFill>
                        <a:schemeClr val="lt1"/>
                      </a:solidFill>
                      <a:prstDash val="solid"/>
                      <a:round/>
                      <a:headEnd type="none" w="sm" len="sm"/>
                      <a:tailEnd type="none" w="sm" len="sm"/>
                    </a:lnL>
                    <a:lnR w="12700" cap="flat" cmpd="sng">
                      <a:solidFill>
                        <a:srgbClr val="FFDAD8"/>
                      </a:solidFill>
                      <a:prstDash val="dot"/>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DAD8"/>
                    </a:solidFill>
                  </a:tcPr>
                </a:tc>
                <a:tc>
                  <a:txBody>
                    <a:bodyPr/>
                    <a:lstStyle/>
                    <a:p>
                      <a:pPr marL="0" marR="0" lvl="0" indent="0" algn="ctr" rtl="0">
                        <a:lnSpc>
                          <a:spcPct val="100000"/>
                        </a:lnSpc>
                        <a:spcBef>
                          <a:spcPts val="0"/>
                        </a:spcBef>
                        <a:spcAft>
                          <a:spcPts val="0"/>
                        </a:spcAft>
                        <a:buClr>
                          <a:srgbClr val="000000"/>
                        </a:buClr>
                        <a:buSzPts val="1500"/>
                        <a:buFont typeface="Arial"/>
                        <a:buNone/>
                      </a:pPr>
                      <a:endParaRPr sz="1500" u="none" strike="noStrike" cap="none">
                        <a:latin typeface="Cabin"/>
                        <a:ea typeface="Cabin"/>
                        <a:cs typeface="Cabin"/>
                        <a:sym typeface="Cabin"/>
                      </a:endParaRPr>
                    </a:p>
                  </a:txBody>
                  <a:tcPr marL="92225" marR="92225" marT="0" marB="0" anchor="ctr">
                    <a:lnL w="12700" cap="flat" cmpd="sng">
                      <a:solidFill>
                        <a:srgbClr val="FFDAD8"/>
                      </a:solidFill>
                      <a:prstDash val="dot"/>
                      <a:round/>
                      <a:headEnd type="none" w="sm" len="sm"/>
                      <a:tailEnd type="none" w="sm" len="sm"/>
                    </a:lnL>
                    <a:lnR w="12700" cap="flat" cmpd="sng">
                      <a:solidFill>
                        <a:srgbClr val="FFDAD8"/>
                      </a:solidFill>
                      <a:prstDash val="dot"/>
                      <a:round/>
                      <a:headEnd type="none" w="sm" len="sm"/>
                      <a:tailEnd type="none" w="sm" len="sm"/>
                    </a:lnR>
                    <a:lnT w="12700" cap="flat" cmpd="sng">
                      <a:solidFill>
                        <a:srgbClr val="FFDAD8"/>
                      </a:solidFill>
                      <a:prstDash val="dot"/>
                      <a:round/>
                      <a:headEnd type="none" w="sm" len="sm"/>
                      <a:tailEnd type="none" w="sm" len="sm"/>
                    </a:lnT>
                    <a:lnB w="12700" cap="flat" cmpd="sng">
                      <a:solidFill>
                        <a:srgbClr val="FFDAD8"/>
                      </a:solidFill>
                      <a:prstDash val="dot"/>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sp>
        <p:nvSpPr>
          <p:cNvPr id="1394" name="Google Shape;1394;g2698ca918e8_0_1516"/>
          <p:cNvSpPr txBox="1">
            <a:spLocks noGrp="1"/>
          </p:cNvSpPr>
          <p:nvPr>
            <p:ph type="title"/>
          </p:nvPr>
        </p:nvSpPr>
        <p:spPr>
          <a:xfrm>
            <a:off x="291824" y="1276993"/>
            <a:ext cx="9364200" cy="347400"/>
          </a:xfrm>
          <a:prstGeom prst="rect">
            <a:avLst/>
          </a:prstGeom>
          <a:noFill/>
          <a:ln>
            <a:noFill/>
          </a:ln>
        </p:spPr>
        <p:txBody>
          <a:bodyPr spcFirstLastPara="1" wrap="square" lIns="101350" tIns="50650" rIns="101350" bIns="50650" anchor="t" anchorCtr="0">
            <a:noAutofit/>
          </a:bodyPr>
          <a:lstStyle/>
          <a:p>
            <a:pPr marL="0" lvl="0" indent="0" algn="l" rtl="0">
              <a:lnSpc>
                <a:spcPct val="90000"/>
              </a:lnSpc>
              <a:spcBef>
                <a:spcPts val="0"/>
              </a:spcBef>
              <a:spcAft>
                <a:spcPts val="0"/>
              </a:spcAft>
              <a:buSzPts val="4900"/>
              <a:buNone/>
            </a:pPr>
            <a:r>
              <a:rPr lang="es-CL" sz="1600">
                <a:solidFill>
                  <a:schemeClr val="dk1"/>
                </a:solidFill>
                <a:latin typeface="Cabin"/>
                <a:ea typeface="Cabin"/>
                <a:cs typeface="Cabin"/>
                <a:sym typeface="Cabin"/>
              </a:rPr>
              <a:t>A partir de las 2 ideas:  </a:t>
            </a: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SzPts val="4900"/>
              <a:buNone/>
            </a:pPr>
            <a:r>
              <a:rPr lang="es-CL" sz="1600">
                <a:solidFill>
                  <a:schemeClr val="dk1"/>
                </a:solidFill>
                <a:latin typeface="Cabin"/>
                <a:ea typeface="Cabin"/>
                <a:cs typeface="Cabin"/>
                <a:sym typeface="Cabin"/>
              </a:rPr>
              <a:t>¿Principales ventajas? ¿Qué acciones podríamos planificar para abordar los riesgos? </a:t>
            </a:r>
            <a:endParaRPr sz="1600">
              <a:solidFill>
                <a:schemeClr val="dk1"/>
              </a:solidFill>
              <a:latin typeface="Cabin"/>
              <a:ea typeface="Cabin"/>
              <a:cs typeface="Cabin"/>
              <a:sym typeface="Cabin"/>
            </a:endParaRPr>
          </a:p>
          <a:p>
            <a:pPr marL="0" lvl="0" indent="0" algn="l" rtl="0">
              <a:lnSpc>
                <a:spcPct val="90000"/>
              </a:lnSpc>
              <a:spcBef>
                <a:spcPts val="0"/>
              </a:spcBef>
              <a:spcAft>
                <a:spcPts val="0"/>
              </a:spcAft>
              <a:buClr>
                <a:srgbClr val="000000"/>
              </a:buClr>
              <a:buSzPts val="4900"/>
              <a:buFont typeface="Arial"/>
              <a:buNone/>
            </a:pPr>
            <a:endParaRPr sz="1600">
              <a:solidFill>
                <a:schemeClr val="dk1"/>
              </a:solidFill>
              <a:latin typeface="Cabin"/>
              <a:ea typeface="Cabin"/>
              <a:cs typeface="Cabin"/>
              <a:sym typeface="Cabin"/>
            </a:endParaRPr>
          </a:p>
        </p:txBody>
      </p:sp>
      <p:grpSp>
        <p:nvGrpSpPr>
          <p:cNvPr id="1395" name="Google Shape;1395;g2698ca918e8_0_1516"/>
          <p:cNvGrpSpPr/>
          <p:nvPr/>
        </p:nvGrpSpPr>
        <p:grpSpPr>
          <a:xfrm>
            <a:off x="8663738" y="2086686"/>
            <a:ext cx="925761" cy="936880"/>
            <a:chOff x="-1999850" y="2811125"/>
            <a:chExt cx="896100" cy="882600"/>
          </a:xfrm>
        </p:grpSpPr>
        <p:sp>
          <p:nvSpPr>
            <p:cNvPr id="1396" name="Google Shape;1396;g2698ca918e8_0_1516"/>
            <p:cNvSpPr/>
            <p:nvPr/>
          </p:nvSpPr>
          <p:spPr>
            <a:xfrm>
              <a:off x="-1999850" y="2811125"/>
              <a:ext cx="896100" cy="882600"/>
            </a:xfrm>
            <a:prstGeom prst="star5">
              <a:avLst>
                <a:gd name="adj" fmla="val 24624"/>
                <a:gd name="hf" fmla="val 105146"/>
                <a:gd name="vf" fmla="val 110557"/>
              </a:avLst>
            </a:prstGeom>
            <a:solidFill>
              <a:srgbClr val="EBF58B"/>
            </a:solidFill>
            <a:ln w="9525" cap="flat" cmpd="sng">
              <a:solidFill>
                <a:schemeClr val="dk2"/>
              </a:solidFill>
              <a:prstDash val="dot"/>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97" name="Google Shape;1397;g2698ca918e8_0_1516"/>
            <p:cNvSpPr txBox="1"/>
            <p:nvPr/>
          </p:nvSpPr>
          <p:spPr>
            <a:xfrm>
              <a:off x="-1900850" y="3020600"/>
              <a:ext cx="698100" cy="610500"/>
            </a:xfrm>
            <a:prstGeom prst="rect">
              <a:avLst/>
            </a:prstGeom>
            <a:noFill/>
            <a:ln>
              <a:noFill/>
            </a:ln>
          </p:spPr>
          <p:txBody>
            <a:bodyPr spcFirstLastPara="1" wrap="square" lIns="101350" tIns="101350" rIns="101350" bIns="101350" anchor="t" anchorCtr="0">
              <a:spAutoFit/>
            </a:bodyPr>
            <a:lstStyle/>
            <a:p>
              <a:pPr marL="0" marR="0" lvl="0" indent="0" algn="ctr" rtl="0">
                <a:lnSpc>
                  <a:spcPct val="80000"/>
                </a:lnSpc>
                <a:spcBef>
                  <a:spcPts val="0"/>
                </a:spcBef>
                <a:spcAft>
                  <a:spcPts val="0"/>
                </a:spcAft>
                <a:buClr>
                  <a:srgbClr val="000000"/>
                </a:buClr>
                <a:buSzPts val="900"/>
                <a:buFont typeface="Arial"/>
                <a:buNone/>
              </a:pPr>
              <a:r>
                <a:rPr lang="es-CL" sz="900" b="1" i="0" u="none" strike="noStrike" cap="none">
                  <a:solidFill>
                    <a:srgbClr val="000000"/>
                  </a:solidFill>
                  <a:latin typeface="Lato"/>
                  <a:ea typeface="Lato"/>
                  <a:cs typeface="Lato"/>
                  <a:sym typeface="Lato"/>
                </a:rPr>
                <a:t>Situar </a:t>
              </a:r>
              <a:endParaRPr sz="9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Clr>
                  <a:srgbClr val="000000"/>
                </a:buClr>
                <a:buSzPts val="900"/>
                <a:buFont typeface="Arial"/>
                <a:buNone/>
              </a:pPr>
              <a:r>
                <a:rPr lang="es-CL" sz="900" b="1" i="0" u="none" strike="noStrike" cap="none">
                  <a:solidFill>
                    <a:srgbClr val="000000"/>
                  </a:solidFill>
                  <a:latin typeface="Lato"/>
                  <a:ea typeface="Lato"/>
                  <a:cs typeface="Lato"/>
                  <a:sym typeface="Lato"/>
                </a:rPr>
                <a:t>en la </a:t>
              </a:r>
              <a:endParaRPr sz="9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Clr>
                  <a:srgbClr val="000000"/>
                </a:buClr>
                <a:buSzPts val="900"/>
                <a:buFont typeface="Arial"/>
                <a:buNone/>
              </a:pPr>
              <a:r>
                <a:rPr lang="es-CL" sz="900" b="1" i="0" u="none" strike="noStrike" cap="none">
                  <a:solidFill>
                    <a:srgbClr val="000000"/>
                  </a:solidFill>
                  <a:latin typeface="Lato"/>
                  <a:ea typeface="Lato"/>
                  <a:cs typeface="Lato"/>
                  <a:sym typeface="Lato"/>
                </a:rPr>
                <a:t>mejor </a:t>
              </a:r>
              <a:endParaRPr sz="900" b="1" i="0" u="none" strike="noStrike" cap="none">
                <a:solidFill>
                  <a:srgbClr val="000000"/>
                </a:solidFill>
                <a:latin typeface="Lato"/>
                <a:ea typeface="Lato"/>
                <a:cs typeface="Lato"/>
                <a:sym typeface="Lato"/>
              </a:endParaRPr>
            </a:p>
            <a:p>
              <a:pPr marL="0" marR="0" lvl="0" indent="0" algn="ctr" rtl="0">
                <a:lnSpc>
                  <a:spcPct val="80000"/>
                </a:lnSpc>
                <a:spcBef>
                  <a:spcPts val="0"/>
                </a:spcBef>
                <a:spcAft>
                  <a:spcPts val="0"/>
                </a:spcAft>
                <a:buClr>
                  <a:srgbClr val="000000"/>
                </a:buClr>
                <a:buSzPts val="900"/>
                <a:buFont typeface="Arial"/>
                <a:buNone/>
              </a:pPr>
              <a:r>
                <a:rPr lang="es-CL" sz="900" b="1" i="0" u="none" strike="noStrike" cap="none">
                  <a:solidFill>
                    <a:srgbClr val="000000"/>
                  </a:solidFill>
                  <a:latin typeface="Lato"/>
                  <a:ea typeface="Lato"/>
                  <a:cs typeface="Lato"/>
                  <a:sym typeface="Lato"/>
                </a:rPr>
                <a:t>idea</a:t>
              </a:r>
              <a:endParaRPr sz="900" b="1" i="0" u="none" strike="noStrike" cap="none">
                <a:solidFill>
                  <a:srgbClr val="000000"/>
                </a:solidFill>
                <a:latin typeface="Lato"/>
                <a:ea typeface="Lato"/>
                <a:cs typeface="Lato"/>
                <a:sym typeface="Lato"/>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g2698ca918e8_0_1525"/>
          <p:cNvSpPr txBox="1"/>
          <p:nvPr/>
        </p:nvSpPr>
        <p:spPr>
          <a:xfrm>
            <a:off x="146164" y="1405181"/>
            <a:ext cx="9236700" cy="10110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6700"/>
              <a:buFont typeface="Arial"/>
              <a:buNone/>
            </a:pPr>
            <a:r>
              <a:rPr lang="es-CL" sz="6700" b="1" i="0" u="none" strike="noStrike" cap="none">
                <a:solidFill>
                  <a:srgbClr val="F07978"/>
                </a:solidFill>
                <a:latin typeface="Arvo"/>
                <a:ea typeface="Arvo"/>
                <a:cs typeface="Arvo"/>
                <a:sym typeface="Arvo"/>
              </a:rPr>
              <a:t>OBJETIVOS SESIÓN</a:t>
            </a:r>
            <a:endParaRPr sz="6700" b="1" i="0" u="none" strike="noStrike" cap="none">
              <a:solidFill>
                <a:srgbClr val="F07978"/>
              </a:solidFill>
              <a:latin typeface="Arvo"/>
              <a:ea typeface="Arvo"/>
              <a:cs typeface="Arvo"/>
              <a:sym typeface="Arvo"/>
            </a:endParaRPr>
          </a:p>
        </p:txBody>
      </p:sp>
      <p:pic>
        <p:nvPicPr>
          <p:cNvPr id="1403" name="Google Shape;1403;g2698ca918e8_0_1525"/>
          <p:cNvPicPr preferRelativeResize="0"/>
          <p:nvPr/>
        </p:nvPicPr>
        <p:blipFill rotWithShape="1">
          <a:blip r:embed="rId3">
            <a:alphaModFix/>
          </a:blip>
          <a:srcRect/>
          <a:stretch/>
        </p:blipFill>
        <p:spPr>
          <a:xfrm>
            <a:off x="7083731" y="3358521"/>
            <a:ext cx="2428343" cy="2485489"/>
          </a:xfrm>
          <a:prstGeom prst="rect">
            <a:avLst/>
          </a:prstGeom>
          <a:noFill/>
          <a:ln>
            <a:noFill/>
          </a:ln>
        </p:spPr>
      </p:pic>
      <p:sp>
        <p:nvSpPr>
          <p:cNvPr id="1404" name="Google Shape;1404;g2698ca918e8_0_1525"/>
          <p:cNvSpPr txBox="1"/>
          <p:nvPr/>
        </p:nvSpPr>
        <p:spPr>
          <a:xfrm>
            <a:off x="661276" y="3609859"/>
            <a:ext cx="6268500" cy="33858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Comprender la estructura base de un discurso tipo pitch y elaborar uno para comunicar la solución escogida.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g2698ca918e8_0_1531"/>
          <p:cNvSpPr txBox="1"/>
          <p:nvPr/>
        </p:nvSpPr>
        <p:spPr>
          <a:xfrm>
            <a:off x="384257" y="4337188"/>
            <a:ext cx="7087500" cy="21084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6700"/>
              <a:buFont typeface="Arial"/>
              <a:buNone/>
            </a:pPr>
            <a:r>
              <a:rPr lang="es-CL" sz="6700" b="1" i="0" u="none" strike="noStrike" cap="none">
                <a:solidFill>
                  <a:schemeClr val="dk1"/>
                </a:solidFill>
                <a:latin typeface="Arvo"/>
                <a:ea typeface="Arvo"/>
                <a:cs typeface="Arvo"/>
                <a:sym typeface="Arvo"/>
              </a:rPr>
              <a:t>PITCH</a:t>
            </a:r>
            <a:r>
              <a:rPr lang="es-CL" sz="6700" b="1" i="0" u="none" strike="noStrike" cap="none">
                <a:solidFill>
                  <a:srgbClr val="000000"/>
                </a:solidFill>
                <a:latin typeface="Roboto"/>
                <a:ea typeface="Roboto"/>
                <a:cs typeface="Roboto"/>
                <a:sym typeface="Roboto"/>
              </a:rPr>
              <a:t> </a:t>
            </a:r>
            <a:endParaRPr sz="67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300"/>
              <a:buFont typeface="Arial"/>
              <a:buNone/>
            </a:pPr>
            <a:r>
              <a:rPr lang="es-CL" sz="3300" b="1" i="1" u="none" strike="noStrike" cap="none">
                <a:solidFill>
                  <a:srgbClr val="000000"/>
                </a:solidFill>
                <a:latin typeface="Roboto"/>
                <a:ea typeface="Roboto"/>
                <a:cs typeface="Roboto"/>
                <a:sym typeface="Roboto"/>
              </a:rPr>
              <a:t>comunicar </a:t>
            </a:r>
            <a:endParaRPr sz="3300" b="1" i="1"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300"/>
              <a:buFont typeface="Arial"/>
              <a:buNone/>
            </a:pPr>
            <a:r>
              <a:rPr lang="es-CL" sz="3300" b="1" i="1" u="none" strike="noStrike" cap="none">
                <a:solidFill>
                  <a:srgbClr val="000000"/>
                </a:solidFill>
                <a:latin typeface="Roboto"/>
                <a:ea typeface="Roboto"/>
                <a:cs typeface="Roboto"/>
                <a:sym typeface="Roboto"/>
              </a:rPr>
              <a:t>efectivamente </a:t>
            </a:r>
            <a:endParaRPr sz="3300" b="1" i="1"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300"/>
              <a:buFont typeface="Arial"/>
              <a:buNone/>
            </a:pPr>
            <a:r>
              <a:rPr lang="es-CL" sz="3300" b="1" i="1" u="none" strike="noStrike" cap="none">
                <a:solidFill>
                  <a:srgbClr val="000000"/>
                </a:solidFill>
                <a:latin typeface="Roboto"/>
                <a:ea typeface="Roboto"/>
                <a:cs typeface="Roboto"/>
                <a:sym typeface="Roboto"/>
              </a:rPr>
              <a:t>un proyecto </a:t>
            </a:r>
            <a:endParaRPr sz="3300" b="1" i="1"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300"/>
              <a:buFont typeface="Arial"/>
              <a:buNone/>
            </a:pPr>
            <a:r>
              <a:rPr lang="es-CL" sz="3300" b="1" i="1" u="none" strike="noStrike" cap="none">
                <a:solidFill>
                  <a:srgbClr val="000000"/>
                </a:solidFill>
                <a:latin typeface="Roboto"/>
                <a:ea typeface="Roboto"/>
                <a:cs typeface="Roboto"/>
                <a:sym typeface="Roboto"/>
              </a:rPr>
              <a:t>en tiempo reducido</a:t>
            </a:r>
            <a:endParaRPr sz="3300" b="1" i="1" u="none" strike="noStrike" cap="none">
              <a:solidFill>
                <a:srgbClr val="000000"/>
              </a:solidFill>
              <a:latin typeface="Roboto"/>
              <a:ea typeface="Roboto"/>
              <a:cs typeface="Roboto"/>
              <a:sym typeface="Roboto"/>
            </a:endParaRPr>
          </a:p>
        </p:txBody>
      </p:sp>
      <p:sp>
        <p:nvSpPr>
          <p:cNvPr id="1410" name="Google Shape;1410;g2698ca918e8_0_1531"/>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11" name="Google Shape;1411;g2698ca918e8_0_1531"/>
          <p:cNvPicPr preferRelativeResize="0"/>
          <p:nvPr/>
        </p:nvPicPr>
        <p:blipFill rotWithShape="1">
          <a:blip r:embed="rId3">
            <a:alphaModFix/>
          </a:blip>
          <a:srcRect/>
          <a:stretch/>
        </p:blipFill>
        <p:spPr>
          <a:xfrm>
            <a:off x="4425844" y="1673925"/>
            <a:ext cx="4927206" cy="486786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g2698ca918e8_0_1537"/>
          <p:cNvSpPr txBox="1"/>
          <p:nvPr/>
        </p:nvSpPr>
        <p:spPr>
          <a:xfrm>
            <a:off x="480945" y="2526927"/>
            <a:ext cx="9417000" cy="61494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El pitch es una presentación en formato breve y acotado </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donde buscamos captar la atención de un </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posible interesado en el proyecto</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p:txBody>
      </p:sp>
      <p:sp>
        <p:nvSpPr>
          <p:cNvPr id="1417" name="Google Shape;1417;g2698ca918e8_0_1537"/>
          <p:cNvSpPr txBox="1"/>
          <p:nvPr/>
        </p:nvSpPr>
        <p:spPr>
          <a:xfrm>
            <a:off x="373602" y="1449275"/>
            <a:ext cx="9359100" cy="9108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5800"/>
              <a:buFont typeface="Arial"/>
              <a:buNone/>
            </a:pPr>
            <a:r>
              <a:rPr lang="es-CL" sz="5800" b="1" i="0" u="none" strike="noStrike" cap="none">
                <a:solidFill>
                  <a:srgbClr val="000000"/>
                </a:solidFill>
                <a:latin typeface="Arvo"/>
                <a:ea typeface="Arvo"/>
                <a:cs typeface="Arvo"/>
                <a:sym typeface="Arvo"/>
              </a:rPr>
              <a:t>DISCURSO</a:t>
            </a:r>
            <a:r>
              <a:rPr lang="es-CL" sz="5800" b="0" i="0" u="none" strike="noStrike" cap="none">
                <a:solidFill>
                  <a:srgbClr val="000000"/>
                </a:solidFill>
                <a:latin typeface="Arvo"/>
                <a:ea typeface="Arvo"/>
                <a:cs typeface="Arvo"/>
                <a:sym typeface="Arvo"/>
              </a:rPr>
              <a:t>/</a:t>
            </a:r>
            <a:r>
              <a:rPr lang="es-CL" sz="5800" b="1" i="0" u="none" strike="noStrike" cap="none">
                <a:solidFill>
                  <a:srgbClr val="000000"/>
                </a:solidFill>
                <a:latin typeface="Arvo"/>
                <a:ea typeface="Arvo"/>
                <a:cs typeface="Arvo"/>
                <a:sym typeface="Arvo"/>
              </a:rPr>
              <a:t>PITCH</a:t>
            </a:r>
            <a:endParaRPr sz="4000" b="1" i="0" u="none" strike="noStrike" cap="none">
              <a:solidFill>
                <a:srgbClr val="000000"/>
              </a:solidFill>
              <a:latin typeface="Cabin"/>
              <a:ea typeface="Cabin"/>
              <a:cs typeface="Cabin"/>
              <a:sym typeface="Cabin"/>
            </a:endParaRPr>
          </a:p>
        </p:txBody>
      </p:sp>
      <p:sp>
        <p:nvSpPr>
          <p:cNvPr id="1418" name="Google Shape;1418;g2698ca918e8_0_1537"/>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19" name="Google Shape;1419;g2698ca918e8_0_1537"/>
          <p:cNvPicPr preferRelativeResize="0"/>
          <p:nvPr/>
        </p:nvPicPr>
        <p:blipFill rotWithShape="1">
          <a:blip r:embed="rId3">
            <a:alphaModFix/>
          </a:blip>
          <a:srcRect/>
          <a:stretch/>
        </p:blipFill>
        <p:spPr>
          <a:xfrm>
            <a:off x="3419507" y="4287501"/>
            <a:ext cx="2953445" cy="277901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g2698ca918e8_0_1544"/>
          <p:cNvSpPr txBox="1"/>
          <p:nvPr/>
        </p:nvSpPr>
        <p:spPr>
          <a:xfrm>
            <a:off x="373602" y="1449275"/>
            <a:ext cx="9359100" cy="12753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5800"/>
              <a:buFont typeface="Arial"/>
              <a:buNone/>
            </a:pPr>
            <a:r>
              <a:rPr lang="es-CL" sz="5800" b="1" i="0" u="none" strike="noStrike" cap="none">
                <a:solidFill>
                  <a:srgbClr val="000000"/>
                </a:solidFill>
                <a:latin typeface="Arvo"/>
                <a:ea typeface="Arvo"/>
                <a:cs typeface="Arvo"/>
                <a:sym typeface="Arvo"/>
              </a:rPr>
              <a:t>DISCURSO</a:t>
            </a:r>
            <a:r>
              <a:rPr lang="es-CL" sz="5800" b="0" i="0" u="none" strike="noStrike" cap="none">
                <a:solidFill>
                  <a:srgbClr val="000000"/>
                </a:solidFill>
                <a:latin typeface="Arvo"/>
                <a:ea typeface="Arvo"/>
                <a:cs typeface="Arvo"/>
                <a:sym typeface="Arvo"/>
              </a:rPr>
              <a:t>/</a:t>
            </a:r>
            <a:r>
              <a:rPr lang="es-CL" sz="5800" b="1" i="0" u="none" strike="noStrike" cap="none">
                <a:solidFill>
                  <a:srgbClr val="000000"/>
                </a:solidFill>
                <a:latin typeface="Arvo"/>
                <a:ea typeface="Arvo"/>
                <a:cs typeface="Arvo"/>
                <a:sym typeface="Arvo"/>
              </a:rPr>
              <a:t>PITCH</a:t>
            </a:r>
            <a:endParaRPr sz="5800" b="1"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5800"/>
              <a:buFont typeface="Arial"/>
              <a:buNone/>
            </a:pPr>
            <a:endParaRPr sz="58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a:solidFill>
                <a:srgbClr val="000000"/>
              </a:solidFill>
              <a:latin typeface="Cabin"/>
              <a:ea typeface="Cabin"/>
              <a:cs typeface="Cabin"/>
              <a:sym typeface="Cabin"/>
            </a:endParaRPr>
          </a:p>
        </p:txBody>
      </p:sp>
      <p:sp>
        <p:nvSpPr>
          <p:cNvPr id="1425" name="Google Shape;1425;g2698ca918e8_0_1544"/>
          <p:cNvSpPr txBox="1"/>
          <p:nvPr/>
        </p:nvSpPr>
        <p:spPr>
          <a:xfrm>
            <a:off x="480945" y="2526927"/>
            <a:ext cx="9417000" cy="61494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Los principales objetivos que debes tener a la hora de </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hacer una presentación son captar y mantener la atención </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de los asistentes y procurar que su contenido </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sea fundamentado y recordado por ellos.</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p:txBody>
      </p:sp>
      <p:sp>
        <p:nvSpPr>
          <p:cNvPr id="1426" name="Google Shape;1426;g2698ca918e8_0_1544"/>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27" name="Google Shape;1427;g2698ca918e8_0_1544"/>
          <p:cNvPicPr preferRelativeResize="0"/>
          <p:nvPr/>
        </p:nvPicPr>
        <p:blipFill rotWithShape="1">
          <a:blip r:embed="rId3">
            <a:alphaModFix/>
          </a:blip>
          <a:srcRect/>
          <a:stretch/>
        </p:blipFill>
        <p:spPr>
          <a:xfrm>
            <a:off x="3828616" y="4404396"/>
            <a:ext cx="2967450" cy="27704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g2698ca918e8_0_1551"/>
          <p:cNvSpPr txBox="1"/>
          <p:nvPr/>
        </p:nvSpPr>
        <p:spPr>
          <a:xfrm>
            <a:off x="480945" y="2526927"/>
            <a:ext cx="9417000" cy="61494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Por lo general lleva un soporte audiovisual, que debe de ser lo más atractivo posible para captar la atención de tu interlocutor desde el primer segundo.</a:t>
            </a:r>
            <a:endParaRPr sz="27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p:txBody>
      </p:sp>
      <p:sp>
        <p:nvSpPr>
          <p:cNvPr id="1433" name="Google Shape;1433;g2698ca918e8_0_1551"/>
          <p:cNvSpPr txBox="1"/>
          <p:nvPr/>
        </p:nvSpPr>
        <p:spPr>
          <a:xfrm>
            <a:off x="373602" y="1449275"/>
            <a:ext cx="9359100" cy="9108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5800"/>
              <a:buFont typeface="Arial"/>
              <a:buNone/>
            </a:pPr>
            <a:r>
              <a:rPr lang="es-CL" sz="5800" b="1" i="0" u="none" strike="noStrike" cap="none">
                <a:solidFill>
                  <a:srgbClr val="000000"/>
                </a:solidFill>
                <a:latin typeface="Arvo"/>
                <a:ea typeface="Arvo"/>
                <a:cs typeface="Arvo"/>
                <a:sym typeface="Arvo"/>
              </a:rPr>
              <a:t>DISCURSO</a:t>
            </a:r>
            <a:r>
              <a:rPr lang="es-CL" sz="5800" b="0" i="0" u="none" strike="noStrike" cap="none">
                <a:solidFill>
                  <a:srgbClr val="000000"/>
                </a:solidFill>
                <a:latin typeface="Arvo"/>
                <a:ea typeface="Arvo"/>
                <a:cs typeface="Arvo"/>
                <a:sym typeface="Arvo"/>
              </a:rPr>
              <a:t>/</a:t>
            </a:r>
            <a:r>
              <a:rPr lang="es-CL" sz="5800" b="1" i="0" u="none" strike="noStrike" cap="none">
                <a:solidFill>
                  <a:srgbClr val="000000"/>
                </a:solidFill>
                <a:latin typeface="Arvo"/>
                <a:ea typeface="Arvo"/>
                <a:cs typeface="Arvo"/>
                <a:sym typeface="Arvo"/>
              </a:rPr>
              <a:t>PITCH</a:t>
            </a:r>
            <a:endParaRPr sz="4000" b="1" i="0" u="none" strike="noStrike" cap="none">
              <a:solidFill>
                <a:srgbClr val="000000"/>
              </a:solidFill>
              <a:latin typeface="Cabin"/>
              <a:ea typeface="Cabin"/>
              <a:cs typeface="Cabin"/>
              <a:sym typeface="Cabin"/>
            </a:endParaRPr>
          </a:p>
        </p:txBody>
      </p:sp>
      <p:sp>
        <p:nvSpPr>
          <p:cNvPr id="1434" name="Google Shape;1434;g2698ca918e8_0_1551"/>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35" name="Google Shape;1435;g2698ca918e8_0_1551"/>
          <p:cNvPicPr preferRelativeResize="0"/>
          <p:nvPr/>
        </p:nvPicPr>
        <p:blipFill rotWithShape="1">
          <a:blip r:embed="rId3">
            <a:alphaModFix/>
          </a:blip>
          <a:srcRect/>
          <a:stretch/>
        </p:blipFill>
        <p:spPr>
          <a:xfrm>
            <a:off x="3666135" y="4137988"/>
            <a:ext cx="3046538" cy="30339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g2698ca918e8_0_1558"/>
          <p:cNvSpPr txBox="1"/>
          <p:nvPr/>
        </p:nvSpPr>
        <p:spPr>
          <a:xfrm>
            <a:off x="480945" y="2526927"/>
            <a:ext cx="9417000" cy="61494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Cabin"/>
                <a:ea typeface="Cabin"/>
                <a:cs typeface="Cabin"/>
                <a:sym typeface="Cabin"/>
              </a:rPr>
              <a:t>Dependiendo del contexto podremos estructurar mediante una base mínima nuestro contenido, la cual se va adaptando de acuerdo al interlocutor y al tiempo disponible.</a:t>
            </a:r>
            <a:endParaRPr sz="27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rgbClr val="000000"/>
              </a:solidFill>
              <a:latin typeface="Roboto"/>
              <a:ea typeface="Roboto"/>
              <a:cs typeface="Roboto"/>
              <a:sym typeface="Roboto"/>
            </a:endParaRPr>
          </a:p>
        </p:txBody>
      </p:sp>
      <p:sp>
        <p:nvSpPr>
          <p:cNvPr id="1441" name="Google Shape;1441;g2698ca918e8_0_1558"/>
          <p:cNvSpPr txBox="1"/>
          <p:nvPr/>
        </p:nvSpPr>
        <p:spPr>
          <a:xfrm>
            <a:off x="373602" y="1449275"/>
            <a:ext cx="9359100" cy="9108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5800"/>
              <a:buFont typeface="Arial"/>
              <a:buNone/>
            </a:pPr>
            <a:r>
              <a:rPr lang="es-CL" sz="5800" b="1" i="0" u="none" strike="noStrike" cap="none">
                <a:solidFill>
                  <a:srgbClr val="000000"/>
                </a:solidFill>
                <a:latin typeface="Arvo"/>
                <a:ea typeface="Arvo"/>
                <a:cs typeface="Arvo"/>
                <a:sym typeface="Arvo"/>
              </a:rPr>
              <a:t>DISCURSO</a:t>
            </a:r>
            <a:r>
              <a:rPr lang="es-CL" sz="5800" b="0" i="0" u="none" strike="noStrike" cap="none">
                <a:solidFill>
                  <a:srgbClr val="000000"/>
                </a:solidFill>
                <a:latin typeface="Arvo"/>
                <a:ea typeface="Arvo"/>
                <a:cs typeface="Arvo"/>
                <a:sym typeface="Arvo"/>
              </a:rPr>
              <a:t>/</a:t>
            </a:r>
            <a:r>
              <a:rPr lang="es-CL" sz="5800" b="1" i="0" u="none" strike="noStrike" cap="none">
                <a:solidFill>
                  <a:srgbClr val="000000"/>
                </a:solidFill>
                <a:latin typeface="Arvo"/>
                <a:ea typeface="Arvo"/>
                <a:cs typeface="Arvo"/>
                <a:sym typeface="Arvo"/>
              </a:rPr>
              <a:t>PITCH</a:t>
            </a:r>
            <a:endParaRPr sz="58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a:solidFill>
                <a:srgbClr val="000000"/>
              </a:solidFill>
              <a:latin typeface="Cabin"/>
              <a:ea typeface="Cabin"/>
              <a:cs typeface="Cabin"/>
              <a:sym typeface="Cabin"/>
            </a:endParaRPr>
          </a:p>
        </p:txBody>
      </p:sp>
      <p:sp>
        <p:nvSpPr>
          <p:cNvPr id="1442" name="Google Shape;1442;g2698ca918e8_0_1558"/>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43" name="Google Shape;1443;g2698ca918e8_0_1558"/>
          <p:cNvPicPr preferRelativeResize="0"/>
          <p:nvPr/>
        </p:nvPicPr>
        <p:blipFill rotWithShape="1">
          <a:blip r:embed="rId3">
            <a:alphaModFix/>
          </a:blip>
          <a:srcRect/>
          <a:stretch/>
        </p:blipFill>
        <p:spPr>
          <a:xfrm>
            <a:off x="3636529" y="4567213"/>
            <a:ext cx="2401679" cy="23711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0"/>
          <p:cNvSpPr txBox="1"/>
          <p:nvPr/>
        </p:nvSpPr>
        <p:spPr>
          <a:xfrm>
            <a:off x="1365124" y="1405181"/>
            <a:ext cx="6927300" cy="10110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6000" b="1" i="0" u="none" strike="noStrike" cap="none">
                <a:solidFill>
                  <a:srgbClr val="F07978"/>
                </a:solidFill>
                <a:latin typeface="Arvo"/>
                <a:ea typeface="Arvo"/>
                <a:cs typeface="Arvo"/>
                <a:sym typeface="Arvo"/>
              </a:rPr>
              <a:t>OBJETIVOS SESIÓN</a:t>
            </a:r>
            <a:endParaRPr sz="6000" b="1" i="0" u="none" strike="noStrike" cap="none">
              <a:solidFill>
                <a:srgbClr val="F07978"/>
              </a:solidFill>
              <a:latin typeface="Arvo"/>
              <a:ea typeface="Arvo"/>
              <a:cs typeface="Arvo"/>
              <a:sym typeface="Arvo"/>
            </a:endParaRPr>
          </a:p>
        </p:txBody>
      </p:sp>
      <p:pic>
        <p:nvPicPr>
          <p:cNvPr id="528" name="Google Shape;528;p10" descr="Mejora continua con relleno sólido"/>
          <p:cNvPicPr preferRelativeResize="0"/>
          <p:nvPr/>
        </p:nvPicPr>
        <p:blipFill rotWithShape="1">
          <a:blip r:embed="rId3">
            <a:alphaModFix/>
          </a:blip>
          <a:srcRect/>
          <a:stretch/>
        </p:blipFill>
        <p:spPr>
          <a:xfrm>
            <a:off x="4645350" y="5949646"/>
            <a:ext cx="953646" cy="953646"/>
          </a:xfrm>
          <a:prstGeom prst="rect">
            <a:avLst/>
          </a:prstGeom>
          <a:noFill/>
          <a:ln>
            <a:noFill/>
          </a:ln>
        </p:spPr>
      </p:pic>
      <p:pic>
        <p:nvPicPr>
          <p:cNvPr id="529" name="Google Shape;529;p10"/>
          <p:cNvPicPr preferRelativeResize="0"/>
          <p:nvPr/>
        </p:nvPicPr>
        <p:blipFill rotWithShape="1">
          <a:blip r:embed="rId4">
            <a:alphaModFix/>
          </a:blip>
          <a:srcRect/>
          <a:stretch/>
        </p:blipFill>
        <p:spPr>
          <a:xfrm>
            <a:off x="6568298" y="3358522"/>
            <a:ext cx="1821258" cy="1864117"/>
          </a:xfrm>
          <a:prstGeom prst="rect">
            <a:avLst/>
          </a:prstGeom>
          <a:noFill/>
          <a:ln>
            <a:noFill/>
          </a:ln>
        </p:spPr>
      </p:pic>
      <p:sp>
        <p:nvSpPr>
          <p:cNvPr id="530" name="Google Shape;530;p10"/>
          <p:cNvSpPr txBox="1"/>
          <p:nvPr/>
        </p:nvSpPr>
        <p:spPr>
          <a:xfrm>
            <a:off x="1751458" y="3609859"/>
            <a:ext cx="4701600" cy="3385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0" i="0" u="none" strike="noStrike" cap="none">
                <a:solidFill>
                  <a:schemeClr val="dk1"/>
                </a:solidFill>
                <a:latin typeface="Cabin"/>
                <a:ea typeface="Cabin"/>
                <a:cs typeface="Cabin"/>
                <a:sym typeface="Cabin"/>
              </a:rPr>
              <a:t>Comprender cómo </a:t>
            </a:r>
            <a:r>
              <a:rPr lang="es-CL" sz="2400" b="1" i="0" u="none" strike="noStrike" cap="none">
                <a:solidFill>
                  <a:schemeClr val="dk1"/>
                </a:solidFill>
                <a:latin typeface="Cabin"/>
                <a:ea typeface="Cabin"/>
                <a:cs typeface="Cabin"/>
                <a:sym typeface="Cabin"/>
              </a:rPr>
              <a:t>mejorar un producto, proceso o servicio existente</a:t>
            </a:r>
            <a:r>
              <a:rPr lang="es-CL" sz="2400" b="0" i="0" u="none" strike="noStrike" cap="none">
                <a:solidFill>
                  <a:schemeClr val="dk1"/>
                </a:solidFill>
                <a:latin typeface="Cabin"/>
                <a:ea typeface="Cabin"/>
                <a:cs typeface="Cabin"/>
                <a:sym typeface="Cabin"/>
              </a:rPr>
              <a:t>.</a:t>
            </a:r>
            <a:endParaRPr sz="2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400" b="0" i="0" u="none" strike="noStrike" cap="none">
                <a:solidFill>
                  <a:schemeClr val="dk1"/>
                </a:solidFill>
                <a:latin typeface="Cabin"/>
                <a:ea typeface="Cabin"/>
                <a:cs typeface="Cabin"/>
                <a:sym typeface="Cabin"/>
              </a:rPr>
              <a:t> </a:t>
            </a:r>
            <a:endParaRPr sz="2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400" b="0" i="0" u="none" strike="noStrike" cap="none">
                <a:solidFill>
                  <a:schemeClr val="dk1"/>
                </a:solidFill>
                <a:latin typeface="Cabin"/>
                <a:ea typeface="Cabin"/>
                <a:cs typeface="Cabin"/>
                <a:sym typeface="Cabin"/>
              </a:rPr>
              <a:t>Identificar listado de problemas asociados al uso de un producto, servicio o proceso. </a:t>
            </a:r>
            <a:endParaRPr sz="2400" b="0" i="0" u="none" strike="noStrike" cap="none">
              <a:solidFill>
                <a:schemeClr val="dk1"/>
              </a:solidFill>
              <a:latin typeface="Cabin"/>
              <a:ea typeface="Cabin"/>
              <a:cs typeface="Cabin"/>
              <a:sym typeface="Cabin"/>
            </a:endParaRPr>
          </a:p>
          <a:p>
            <a:pPr marL="685800" marR="0" lvl="0" indent="-368300" algn="ctr" rtl="0">
              <a:spcBef>
                <a:spcPts val="0"/>
              </a:spcBef>
              <a:spcAft>
                <a:spcPts val="0"/>
              </a:spcAft>
              <a:buNone/>
            </a:pPr>
            <a:endParaRPr sz="5000" b="0" i="1" u="none" strike="noStrike" cap="none">
              <a:solidFill>
                <a:schemeClr val="dk1"/>
              </a:solidFill>
              <a:latin typeface="Cabin"/>
              <a:ea typeface="Cabin"/>
              <a:cs typeface="Cabin"/>
              <a:sym typeface="Cabi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g2698ca918e8_0_1565"/>
          <p:cNvSpPr txBox="1"/>
          <p:nvPr/>
        </p:nvSpPr>
        <p:spPr>
          <a:xfrm>
            <a:off x="1876125" y="5693070"/>
            <a:ext cx="2060400" cy="13461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COLEGA QUE NOS DARÁ UN FEEDBACK</a:t>
            </a:r>
            <a:endParaRPr sz="1600" b="1" i="0" u="none" strike="noStrike" cap="none">
              <a:solidFill>
                <a:srgbClr val="000000"/>
              </a:solidFill>
              <a:latin typeface="Cabin"/>
              <a:ea typeface="Cabin"/>
              <a:cs typeface="Cabin"/>
              <a:sym typeface="Cabin"/>
            </a:endParaRPr>
          </a:p>
        </p:txBody>
      </p:sp>
      <p:sp>
        <p:nvSpPr>
          <p:cNvPr id="1449" name="Google Shape;1449;g2698ca918e8_0_1565"/>
          <p:cNvSpPr txBox="1"/>
          <p:nvPr/>
        </p:nvSpPr>
        <p:spPr>
          <a:xfrm>
            <a:off x="3269367" y="6523275"/>
            <a:ext cx="2060400" cy="13461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SOCIO QUE PODRÍA INTEGRAR </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NUESTRO EQUIPO </a:t>
            </a:r>
            <a:endParaRPr sz="1600" b="1" i="0" u="none" strike="noStrike" cap="none">
              <a:solidFill>
                <a:srgbClr val="000000"/>
              </a:solidFill>
              <a:latin typeface="Cabin"/>
              <a:ea typeface="Cabin"/>
              <a:cs typeface="Cabin"/>
              <a:sym typeface="Cabin"/>
            </a:endParaRPr>
          </a:p>
        </p:txBody>
      </p:sp>
      <p:sp>
        <p:nvSpPr>
          <p:cNvPr id="1450" name="Google Shape;1450;g2698ca918e8_0_1565"/>
          <p:cNvSpPr txBox="1"/>
          <p:nvPr/>
        </p:nvSpPr>
        <p:spPr>
          <a:xfrm>
            <a:off x="5017472" y="6541474"/>
            <a:ext cx="2573100" cy="13461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VENTA DE </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NUESTRO </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PROYECTO</a:t>
            </a:r>
            <a:endParaRPr sz="1600" b="1" i="0" u="none" strike="noStrike" cap="none">
              <a:solidFill>
                <a:srgbClr val="000000"/>
              </a:solidFill>
              <a:latin typeface="Cabin"/>
              <a:ea typeface="Cabin"/>
              <a:cs typeface="Cabin"/>
              <a:sym typeface="Cabin"/>
            </a:endParaRPr>
          </a:p>
        </p:txBody>
      </p:sp>
      <p:sp>
        <p:nvSpPr>
          <p:cNvPr id="1451" name="Google Shape;1451;g2698ca918e8_0_1565"/>
          <p:cNvSpPr txBox="1"/>
          <p:nvPr/>
        </p:nvSpPr>
        <p:spPr>
          <a:xfrm>
            <a:off x="2253227" y="1385085"/>
            <a:ext cx="5675100" cy="15456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es-CL" sz="3300" b="1" i="0" u="none" strike="noStrike" cap="none">
                <a:solidFill>
                  <a:srgbClr val="000000"/>
                </a:solidFill>
                <a:latin typeface="Arvo"/>
                <a:ea typeface="Arvo"/>
                <a:cs typeface="Arvo"/>
                <a:sym typeface="Arvo"/>
              </a:rPr>
              <a:t>TIPOS DE </a:t>
            </a:r>
            <a:endParaRPr sz="3300" b="1"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3300"/>
              <a:buFont typeface="Arial"/>
              <a:buNone/>
            </a:pPr>
            <a:r>
              <a:rPr lang="es-CL" sz="3300" b="1" i="0" u="none" strike="noStrike" cap="none">
                <a:solidFill>
                  <a:srgbClr val="000000"/>
                </a:solidFill>
                <a:latin typeface="Arvo"/>
                <a:ea typeface="Arvo"/>
                <a:cs typeface="Arvo"/>
                <a:sym typeface="Arvo"/>
              </a:rPr>
              <a:t>INTERLOCUTORES</a:t>
            </a:r>
            <a:endParaRPr sz="3300" b="1" i="0" u="none" strike="noStrike" cap="none">
              <a:solidFill>
                <a:srgbClr val="000000"/>
              </a:solidFill>
              <a:latin typeface="Arvo"/>
              <a:ea typeface="Arvo"/>
              <a:cs typeface="Arvo"/>
              <a:sym typeface="Arvo"/>
            </a:endParaRPr>
          </a:p>
        </p:txBody>
      </p:sp>
      <p:sp>
        <p:nvSpPr>
          <p:cNvPr id="1452" name="Google Shape;1452;g2698ca918e8_0_1565"/>
          <p:cNvSpPr txBox="1"/>
          <p:nvPr/>
        </p:nvSpPr>
        <p:spPr>
          <a:xfrm>
            <a:off x="609049" y="2700648"/>
            <a:ext cx="9087600" cy="15456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a:solidFill>
                  <a:schemeClr val="dk1"/>
                </a:solidFill>
                <a:latin typeface="Cabin"/>
                <a:ea typeface="Cabin"/>
                <a:cs typeface="Cabin"/>
                <a:sym typeface="Cabin"/>
              </a:rPr>
              <a:t>Nuestro PITCH puede estar orientado a diversas personas de interés, por lo tanto podemos realizar distintas versiones dependiendo del interlocutor</a:t>
            </a:r>
            <a:r>
              <a:rPr lang="es-CL" sz="2700" b="0" i="0" u="none" strike="noStrike" cap="none">
                <a:solidFill>
                  <a:schemeClr val="dk1"/>
                </a:solidFill>
                <a:latin typeface="Cabin"/>
                <a:ea typeface="Cabin"/>
                <a:cs typeface="Cabin"/>
                <a:sym typeface="Cabin"/>
              </a:rPr>
              <a:t>.</a:t>
            </a:r>
            <a:endParaRPr sz="1600" b="0" i="0" u="none" strike="noStrike" cap="none">
              <a:solidFill>
                <a:schemeClr val="dk1"/>
              </a:solidFill>
              <a:latin typeface="Cabin"/>
              <a:ea typeface="Cabin"/>
              <a:cs typeface="Cabin"/>
              <a:sym typeface="Cabin"/>
            </a:endParaRPr>
          </a:p>
        </p:txBody>
      </p:sp>
      <p:sp>
        <p:nvSpPr>
          <p:cNvPr id="1453" name="Google Shape;1453;g2698ca918e8_0_1565"/>
          <p:cNvSpPr txBox="1"/>
          <p:nvPr/>
        </p:nvSpPr>
        <p:spPr>
          <a:xfrm>
            <a:off x="6382705" y="5607070"/>
            <a:ext cx="2573100" cy="13461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BÚSQUEDA DE FINANCIAMIENTO O INVERSIONISTA</a:t>
            </a:r>
            <a:endParaRPr sz="1600" b="1" i="0" u="none" strike="noStrike" cap="none">
              <a:solidFill>
                <a:srgbClr val="000000"/>
              </a:solidFill>
              <a:latin typeface="Cabin"/>
              <a:ea typeface="Cabin"/>
              <a:cs typeface="Cabin"/>
              <a:sym typeface="Cabin"/>
            </a:endParaRPr>
          </a:p>
        </p:txBody>
      </p:sp>
      <p:sp>
        <p:nvSpPr>
          <p:cNvPr id="1454" name="Google Shape;1454;g2698ca918e8_0_1565"/>
          <p:cNvSpPr txBox="1"/>
          <p:nvPr/>
        </p:nvSpPr>
        <p:spPr>
          <a:xfrm>
            <a:off x="136534" y="339203"/>
            <a:ext cx="67242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COMUNICACIÓN DE </a:t>
            </a:r>
            <a:r>
              <a:rPr lang="es-CL" sz="2700" b="1" i="0" u="none" strike="noStrike" cap="none">
                <a:solidFill>
                  <a:schemeClr val="dk1"/>
                </a:solidFill>
                <a:latin typeface="Arvo"/>
                <a:ea typeface="Arvo"/>
                <a:cs typeface="Arvo"/>
                <a:sym typeface="Arvo"/>
              </a:rPr>
              <a:t>PROPUESTAS</a:t>
            </a:r>
            <a:endParaRPr sz="2700" b="1" i="0" u="none" strike="noStrike" cap="none">
              <a:solidFill>
                <a:schemeClr val="dk1"/>
              </a:solidFill>
              <a:latin typeface="Arvo"/>
              <a:ea typeface="Arvo"/>
              <a:cs typeface="Arvo"/>
              <a:sym typeface="Arvo"/>
            </a:endParaRPr>
          </a:p>
        </p:txBody>
      </p:sp>
      <p:pic>
        <p:nvPicPr>
          <p:cNvPr id="1455" name="Google Shape;1455;g2698ca918e8_0_1565"/>
          <p:cNvPicPr preferRelativeResize="0"/>
          <p:nvPr/>
        </p:nvPicPr>
        <p:blipFill rotWithShape="1">
          <a:blip r:embed="rId3">
            <a:alphaModFix/>
          </a:blip>
          <a:srcRect/>
          <a:stretch/>
        </p:blipFill>
        <p:spPr>
          <a:xfrm>
            <a:off x="4149644" y="4125876"/>
            <a:ext cx="2325381" cy="22142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g2698ca918e8_0_1597"/>
          <p:cNvSpPr txBox="1"/>
          <p:nvPr/>
        </p:nvSpPr>
        <p:spPr>
          <a:xfrm>
            <a:off x="259036" y="1385424"/>
            <a:ext cx="9377400" cy="5865000"/>
          </a:xfrm>
          <a:prstGeom prst="rect">
            <a:avLst/>
          </a:prstGeom>
          <a:noFill/>
          <a:ln>
            <a:noFill/>
          </a:ln>
        </p:spPr>
        <p:txBody>
          <a:bodyPr spcFirstLastPara="1" wrap="square" lIns="101350" tIns="101350" rIns="101350" bIns="101350" anchor="t" anchorCtr="0">
            <a:noAutofit/>
          </a:bodyPr>
          <a:lstStyle/>
          <a:p>
            <a:pPr marL="0" marR="0" lvl="0" indent="0" algn="ctr" rtl="0">
              <a:lnSpc>
                <a:spcPct val="100000"/>
              </a:lnSpc>
              <a:spcBef>
                <a:spcPts val="0"/>
              </a:spcBef>
              <a:spcAft>
                <a:spcPts val="0"/>
              </a:spcAft>
              <a:buClr>
                <a:schemeClr val="dk1"/>
              </a:buClr>
              <a:buSzPts val="1200"/>
              <a:buFont typeface="Arial"/>
              <a:buNone/>
            </a:pPr>
            <a:r>
              <a:rPr lang="es-CL" sz="1600" b="1" i="0" u="none" strike="noStrike" cap="none">
                <a:solidFill>
                  <a:schemeClr val="dk1"/>
                </a:solidFill>
                <a:highlight>
                  <a:srgbClr val="FF7A7A"/>
                </a:highlight>
                <a:latin typeface="Arvo"/>
                <a:ea typeface="Arvo"/>
                <a:cs typeface="Arvo"/>
                <a:sym typeface="Arvo"/>
              </a:rPr>
              <a:t>GANCHO</a:t>
            </a:r>
            <a:endParaRPr sz="1600" b="1" i="0" u="none" strike="noStrike" cap="none">
              <a:solidFill>
                <a:schemeClr val="dk1"/>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chemeClr val="dk1"/>
                </a:solidFill>
                <a:latin typeface="Cabin"/>
                <a:ea typeface="Cabin"/>
                <a:cs typeface="Cabin"/>
                <a:sym typeface="Cabin"/>
              </a:rPr>
              <a:t>Comienza con una anécdota que te permita empatizar con la audiencia en torno al ámbito del proyecto</a:t>
            </a:r>
            <a:endParaRPr sz="1600" b="1" i="0" u="none" strike="noStrike" cap="none">
              <a:solidFill>
                <a:schemeClr val="dk1"/>
              </a:solidFill>
              <a:latin typeface="Cabin"/>
              <a:ea typeface="Cabin"/>
              <a:cs typeface="Cabin"/>
              <a:sym typeface="Cabin"/>
            </a:endParaRPr>
          </a:p>
          <a:p>
            <a:pPr marL="508000" marR="0" lvl="0" indent="508000" algn="l"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Ejemplo: </a:t>
            </a:r>
            <a:endParaRPr sz="16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FF7A7A"/>
                </a:solidFill>
                <a:latin typeface="Cabin"/>
                <a:ea typeface="Cabin"/>
                <a:cs typeface="Cabin"/>
                <a:sym typeface="Cabin"/>
              </a:rPr>
              <a:t>“¿Se han fijado cuando sacamos a pasear a la mascota esta tironea la correa?”</a:t>
            </a:r>
            <a:endParaRPr sz="1600" b="1" i="0" u="none" strike="noStrike" cap="none">
              <a:solidFill>
                <a:srgbClr val="FF7A7A"/>
              </a:solidFill>
              <a:latin typeface="Cabin"/>
              <a:ea typeface="Cabin"/>
              <a:cs typeface="Cabin"/>
              <a:sym typeface="Cabin"/>
            </a:endParaRPr>
          </a:p>
          <a:p>
            <a:pPr marL="101600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FF7A7A"/>
                </a:solidFill>
                <a:latin typeface="Cabin"/>
                <a:ea typeface="Cabin"/>
                <a:cs typeface="Cabin"/>
                <a:sym typeface="Cabin"/>
              </a:rPr>
              <a:t>        “¿Cuántos de ustedes fuman más de un cigarrillo diario?”</a:t>
            </a:r>
            <a:endParaRPr sz="1600" b="1" i="0" u="none" strike="noStrike" cap="none">
              <a:solidFill>
                <a:srgbClr val="FF7A7A"/>
              </a:solidFill>
              <a:latin typeface="Cabin"/>
              <a:ea typeface="Cabin"/>
              <a:cs typeface="Cabin"/>
              <a:sym typeface="Cabin"/>
            </a:endParaRPr>
          </a:p>
          <a:p>
            <a:pPr marL="1016000" marR="0" lvl="0" indent="0" algn="l" rtl="0">
              <a:lnSpc>
                <a:spcPct val="100000"/>
              </a:lnSpc>
              <a:spcBef>
                <a:spcPts val="0"/>
              </a:spcBef>
              <a:spcAft>
                <a:spcPts val="0"/>
              </a:spcAft>
              <a:buClr>
                <a:schemeClr val="dk1"/>
              </a:buClr>
              <a:buSzPts val="1200"/>
              <a:buFont typeface="Arial"/>
              <a:buNone/>
            </a:pPr>
            <a:r>
              <a:rPr lang="es-CL" sz="1600" b="1" i="0" u="none" strike="noStrike" cap="none">
                <a:solidFill>
                  <a:srgbClr val="FF7A7A"/>
                </a:solidFill>
                <a:latin typeface="Cabin"/>
                <a:ea typeface="Cabin"/>
                <a:cs typeface="Cabin"/>
                <a:sym typeface="Cabin"/>
              </a:rPr>
              <a:t>        “¿Les ha pasado tener más desordenada la casa durante pandemia?”</a:t>
            </a:r>
            <a:endParaRPr sz="1600" b="1" i="0" u="none" strike="noStrike" cap="none">
              <a:solidFill>
                <a:srgbClr val="FF7A7A"/>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FF7A7A"/>
                </a:highlight>
                <a:latin typeface="Arvo"/>
                <a:ea typeface="Arvo"/>
                <a:cs typeface="Arvo"/>
                <a:sym typeface="Arvo"/>
              </a:rPr>
              <a:t>PROBLEMA</a:t>
            </a:r>
            <a:endParaRPr sz="1600" b="1" i="0" u="none" strike="noStrike" cap="none">
              <a:solidFill>
                <a:srgbClr val="000000"/>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Inicia tu presentación explicando el problema en base al usuario en un contexto.</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FF7A7A"/>
                </a:highlight>
                <a:latin typeface="Arvo"/>
                <a:ea typeface="Arvo"/>
                <a:cs typeface="Arvo"/>
                <a:sym typeface="Arvo"/>
              </a:rPr>
              <a:t>SOLUCIÓN</a:t>
            </a:r>
            <a:endParaRPr sz="1600" b="1" i="0" u="none" strike="noStrike" cap="none">
              <a:solidFill>
                <a:srgbClr val="000000"/>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Explica cómo resolverás este problema, es decir, qué solución propones.</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FF7A7A"/>
                </a:highlight>
                <a:latin typeface="Arvo"/>
                <a:ea typeface="Arvo"/>
                <a:cs typeface="Arvo"/>
                <a:sym typeface="Arvo"/>
              </a:rPr>
              <a:t>VALOR AGREGADO</a:t>
            </a:r>
            <a:endParaRPr sz="1600" b="1" i="0" u="none" strike="noStrike" cap="none">
              <a:solidFill>
                <a:srgbClr val="000000"/>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Menciona el valor agregado, innovación o diferenciación que tiene tu solución. </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FF7A7A"/>
                </a:highlight>
                <a:latin typeface="Arvo"/>
                <a:ea typeface="Arvo"/>
                <a:cs typeface="Arvo"/>
                <a:sym typeface="Arvo"/>
              </a:rPr>
              <a:t>COMPETIDORES:</a:t>
            </a:r>
            <a:endParaRPr sz="1600" b="1" i="0" u="none" strike="noStrike" cap="none">
              <a:solidFill>
                <a:srgbClr val="000000"/>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Explica por qué tu solución es mejor que las otras soluciones existentes actualmente. </a:t>
            </a: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600" b="1" i="0" u="none" strike="noStrike" cap="none">
                <a:solidFill>
                  <a:schemeClr val="dk1"/>
                </a:solidFill>
                <a:highlight>
                  <a:srgbClr val="FF7A7A"/>
                </a:highlight>
                <a:latin typeface="Arvo"/>
                <a:ea typeface="Arvo"/>
                <a:cs typeface="Arvo"/>
                <a:sym typeface="Arvo"/>
              </a:rPr>
              <a:t>PRINCIPALES RIESGOS</a:t>
            </a:r>
            <a:endParaRPr sz="1600" b="1" i="0" u="none" strike="noStrike" cap="none">
              <a:solidFill>
                <a:schemeClr val="dk1"/>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chemeClr val="dk1"/>
                </a:solidFill>
                <a:latin typeface="Cabin"/>
                <a:ea typeface="Cabin"/>
                <a:cs typeface="Cabin"/>
                <a:sym typeface="Cabin"/>
              </a:rPr>
              <a:t>Explica qué elementos constituyen un riesgo de la propuesta y cómo se planea accionar para que no afecten</a:t>
            </a:r>
            <a:endParaRPr sz="16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600" b="1" i="0" u="none" strike="noStrike" cap="none">
                <a:solidFill>
                  <a:schemeClr val="dk1"/>
                </a:solidFill>
                <a:highlight>
                  <a:srgbClr val="FF7A7A"/>
                </a:highlight>
                <a:latin typeface="Arvo"/>
                <a:ea typeface="Arvo"/>
                <a:cs typeface="Arvo"/>
                <a:sym typeface="Arvo"/>
              </a:rPr>
              <a:t>EQUIPO</a:t>
            </a:r>
            <a:endParaRPr sz="1600" b="1" i="0" u="none" strike="noStrike" cap="none">
              <a:solidFill>
                <a:schemeClr val="dk1"/>
              </a:solidFill>
              <a:highlight>
                <a:srgbClr val="FF7A7A"/>
              </a:highlight>
              <a:latin typeface="Arvo"/>
              <a:ea typeface="Arvo"/>
              <a:cs typeface="Arvo"/>
              <a:sym typeface="Arvo"/>
            </a:endParaRPr>
          </a:p>
          <a:p>
            <a:pPr marL="0" marR="0" lvl="0" indent="0" algn="ctr" rtl="0">
              <a:lnSpc>
                <a:spcPct val="100000"/>
              </a:lnSpc>
              <a:spcBef>
                <a:spcPts val="0"/>
              </a:spcBef>
              <a:spcAft>
                <a:spcPts val="0"/>
              </a:spcAft>
              <a:buClr>
                <a:schemeClr val="dk1"/>
              </a:buClr>
              <a:buSzPts val="1200"/>
              <a:buFont typeface="Arial"/>
              <a:buNone/>
            </a:pPr>
            <a:r>
              <a:rPr lang="es-CL" sz="1600" b="1" i="0" u="none" strike="noStrike" cap="none">
                <a:solidFill>
                  <a:schemeClr val="dk1"/>
                </a:solidFill>
                <a:latin typeface="Cabin"/>
                <a:ea typeface="Cabin"/>
                <a:cs typeface="Cabin"/>
                <a:sym typeface="Cabin"/>
              </a:rPr>
              <a:t>Indicar las principales capacidades y habilidades emprendedoras del equipo.</a:t>
            </a:r>
            <a:endParaRPr sz="16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endParaRPr sz="18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endParaRPr sz="1800" b="1" i="0" u="none" strike="noStrike" cap="none">
              <a:solidFill>
                <a:schemeClr val="dk1"/>
              </a:solidFill>
              <a:latin typeface="Cabin"/>
              <a:ea typeface="Cabin"/>
              <a:cs typeface="Cabin"/>
              <a:sym typeface="Cabin"/>
            </a:endParaRPr>
          </a:p>
        </p:txBody>
      </p:sp>
      <p:sp>
        <p:nvSpPr>
          <p:cNvPr id="1485" name="Google Shape;1485;g2698ca918e8_0_1597"/>
          <p:cNvSpPr txBox="1"/>
          <p:nvPr/>
        </p:nvSpPr>
        <p:spPr>
          <a:xfrm>
            <a:off x="136534" y="339203"/>
            <a:ext cx="82977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0" i="0" u="none" strike="noStrike" cap="none">
                <a:solidFill>
                  <a:schemeClr val="dk1"/>
                </a:solidFill>
                <a:latin typeface="Arvo"/>
                <a:ea typeface="Arvo"/>
                <a:cs typeface="Arvo"/>
                <a:sym typeface="Arvo"/>
              </a:rPr>
              <a:t>ESTRUCTURA BASE DEL</a:t>
            </a:r>
            <a:r>
              <a:rPr lang="es-CL" sz="2700" b="1" i="0" u="none" strike="noStrike" cap="none">
                <a:solidFill>
                  <a:schemeClr val="dk1"/>
                </a:solidFill>
                <a:latin typeface="Arvo"/>
                <a:ea typeface="Arvo"/>
                <a:cs typeface="Arvo"/>
                <a:sym typeface="Arvo"/>
              </a:rPr>
              <a:t> PITCH</a:t>
            </a:r>
            <a:endParaRPr sz="2700" b="1" i="0" u="none" strike="noStrike" cap="none">
              <a:solidFill>
                <a:schemeClr val="dk1"/>
              </a:solidFill>
              <a:latin typeface="Arvo"/>
              <a:ea typeface="Arvo"/>
              <a:cs typeface="Arvo"/>
              <a:sym typeface="Arv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pic>
        <p:nvPicPr>
          <p:cNvPr id="1499" name="Google Shape;1499;g2698ca918e8_0_1610" descr="GUÍA GRATIS PITCH"/>
          <p:cNvPicPr preferRelativeResize="0"/>
          <p:nvPr/>
        </p:nvPicPr>
        <p:blipFill rotWithShape="1">
          <a:blip r:embed="rId3">
            <a:alphaModFix amt="85000"/>
          </a:blip>
          <a:srcRect l="10000" t="13329" r="10000"/>
          <a:stretch/>
        </p:blipFill>
        <p:spPr>
          <a:xfrm>
            <a:off x="0" y="1032000"/>
            <a:ext cx="10044000" cy="6708000"/>
          </a:xfrm>
          <a:prstGeom prst="rect">
            <a:avLst/>
          </a:prstGeom>
          <a:noFill/>
          <a:ln>
            <a:noFill/>
          </a:ln>
        </p:spPr>
      </p:pic>
      <p:sp>
        <p:nvSpPr>
          <p:cNvPr id="1500" name="Google Shape;1500;g2698ca918e8_0_1610"/>
          <p:cNvSpPr txBox="1"/>
          <p:nvPr/>
        </p:nvSpPr>
        <p:spPr>
          <a:xfrm>
            <a:off x="121596" y="331529"/>
            <a:ext cx="8903700" cy="5748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6700"/>
              <a:buFont typeface="Arial"/>
              <a:buNone/>
            </a:pPr>
            <a:r>
              <a:rPr lang="es-CL" sz="2700" b="1">
                <a:solidFill>
                  <a:srgbClr val="576C77"/>
                </a:solidFill>
                <a:latin typeface="Arvo"/>
                <a:ea typeface="Arvo"/>
                <a:cs typeface="Arvo"/>
                <a:sym typeface="Arvo"/>
              </a:rPr>
              <a:t>P</a:t>
            </a:r>
            <a:r>
              <a:rPr lang="es-CL" sz="2700" b="1" i="0" u="none" strike="noStrike" cap="none">
                <a:solidFill>
                  <a:srgbClr val="576C77"/>
                </a:solidFill>
                <a:latin typeface="Arvo"/>
                <a:ea typeface="Arvo"/>
                <a:cs typeface="Arvo"/>
                <a:sym typeface="Arvo"/>
              </a:rPr>
              <a:t>ITCH DATE</a:t>
            </a:r>
            <a:endParaRPr sz="2700" b="1" i="0" u="none" strike="noStrike" cap="none">
              <a:solidFill>
                <a:srgbClr val="576C77"/>
              </a:solidFill>
              <a:latin typeface="Arvo"/>
              <a:ea typeface="Arvo"/>
              <a:cs typeface="Arvo"/>
              <a:sym typeface="Arv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g2698ca918e8_0_1634"/>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FF7A7A"/>
                </a:solidFill>
                <a:latin typeface="Arvo"/>
                <a:ea typeface="Arvo"/>
                <a:cs typeface="Arvo"/>
                <a:sym typeface="Arvo"/>
              </a:rPr>
              <a:t>COMUNICACIÓN </a:t>
            </a:r>
            <a:r>
              <a:rPr lang="es-CL" sz="2700" b="0" i="0" u="none" strike="noStrike" cap="none">
                <a:solidFill>
                  <a:srgbClr val="FF7A7A"/>
                </a:solidFill>
                <a:latin typeface="Arvo"/>
                <a:ea typeface="Arvo"/>
                <a:cs typeface="Arvo"/>
                <a:sym typeface="Arvo"/>
              </a:rPr>
              <a:t>DE</a:t>
            </a:r>
            <a:r>
              <a:rPr lang="es-CL" sz="2700" b="1" i="0" u="none" strike="noStrike" cap="none">
                <a:solidFill>
                  <a:srgbClr val="FF7A7A"/>
                </a:solidFill>
                <a:latin typeface="Arvo"/>
                <a:ea typeface="Arvo"/>
                <a:cs typeface="Arvo"/>
                <a:sym typeface="Arvo"/>
              </a:rPr>
              <a:t> PROYECTO</a:t>
            </a:r>
            <a:endParaRPr sz="2700" b="0" i="0" u="none" strike="noStrike" cap="none">
              <a:solidFill>
                <a:srgbClr val="FF7A7A"/>
              </a:solidFill>
              <a:latin typeface="Arvo"/>
              <a:ea typeface="Arvo"/>
              <a:cs typeface="Arvo"/>
              <a:sym typeface="Arvo"/>
            </a:endParaRPr>
          </a:p>
        </p:txBody>
      </p:sp>
      <p:sp>
        <p:nvSpPr>
          <p:cNvPr id="1528" name="Google Shape;1528;g2698ca918e8_0_1634"/>
          <p:cNvSpPr txBox="1">
            <a:spLocks noGrp="1"/>
          </p:cNvSpPr>
          <p:nvPr>
            <p:ph type="title" idx="4294967295"/>
          </p:nvPr>
        </p:nvSpPr>
        <p:spPr>
          <a:xfrm>
            <a:off x="291824" y="1276993"/>
            <a:ext cx="9364200" cy="347400"/>
          </a:xfrm>
          <a:prstGeom prst="rect">
            <a:avLst/>
          </a:prstGeom>
          <a:noFill/>
          <a:ln>
            <a:noFill/>
          </a:ln>
        </p:spPr>
        <p:txBody>
          <a:bodyPr spcFirstLastPara="1" wrap="square" lIns="101350" tIns="50650" rIns="101350" bIns="50650" anchor="t" anchorCtr="0">
            <a:noAutofit/>
          </a:bodyPr>
          <a:lstStyle/>
          <a:p>
            <a:pPr marL="0" marR="0" lvl="0" indent="0" algn="l" rtl="0">
              <a:lnSpc>
                <a:spcPct val="90000"/>
              </a:lnSpc>
              <a:spcBef>
                <a:spcPts val="0"/>
              </a:spcBef>
              <a:spcAft>
                <a:spcPts val="0"/>
              </a:spcAft>
              <a:buClr>
                <a:srgbClr val="000000"/>
              </a:buClr>
              <a:buSzPts val="4900"/>
              <a:buFont typeface="Arial"/>
              <a:buNone/>
            </a:pPr>
            <a:r>
              <a:rPr lang="es-CL" sz="1600" b="0" i="0" u="none" strike="noStrike" cap="none">
                <a:solidFill>
                  <a:schemeClr val="dk1"/>
                </a:solidFill>
                <a:latin typeface="Cabin"/>
                <a:ea typeface="Cabin"/>
                <a:cs typeface="Cabin"/>
                <a:sym typeface="Cabin"/>
              </a:rPr>
              <a:t>Deberán construir un relato para vender la idea seleccionada por el equipo  al curso (considerando los elementos básicos de un buen pitch) y que tenga una duración de no más de 2 minutos. </a:t>
            </a: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r>
              <a:rPr lang="es-CL" sz="1600" b="0" i="0" u="none" strike="noStrike" cap="none">
                <a:solidFill>
                  <a:schemeClr val="dk1"/>
                </a:solidFill>
                <a:latin typeface="Cabin"/>
                <a:ea typeface="Cabin"/>
                <a:cs typeface="Cabin"/>
                <a:sym typeface="Cabin"/>
              </a:rPr>
              <a:t>Realizar el relato en formato pitch incluyendo: gancho, problema, solución, competencia, equipo y cierre .</a:t>
            </a: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r>
              <a:rPr lang="es-CL" sz="1600" b="0" i="0" u="none" strike="noStrike" cap="none">
                <a:solidFill>
                  <a:schemeClr val="dk1"/>
                </a:solidFill>
                <a:latin typeface="Cabin"/>
                <a:ea typeface="Cabin"/>
                <a:cs typeface="Cabin"/>
                <a:sym typeface="Cabin"/>
              </a:rPr>
              <a:t>Escoger a un/a integrante del equipo que deberá “vender” la idea al curso en 2 minutos. </a:t>
            </a: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4900"/>
              <a:buFont typeface="Arial"/>
              <a:buNone/>
            </a:pPr>
            <a:endParaRPr sz="1600" b="0" i="0" u="none" strike="noStrike" cap="none">
              <a:solidFill>
                <a:schemeClr val="dk1"/>
              </a:solidFill>
              <a:latin typeface="Cabin"/>
              <a:ea typeface="Cabin"/>
              <a:cs typeface="Cabin"/>
              <a:sym typeface="Cabin"/>
            </a:endParaRPr>
          </a:p>
        </p:txBody>
      </p:sp>
      <p:graphicFrame>
        <p:nvGraphicFramePr>
          <p:cNvPr id="1529" name="Google Shape;1529;g2698ca918e8_0_1634"/>
          <p:cNvGraphicFramePr/>
          <p:nvPr/>
        </p:nvGraphicFramePr>
        <p:xfrm>
          <a:off x="364375" y="2524755"/>
          <a:ext cx="9291600" cy="5064930"/>
        </p:xfrm>
        <a:graphic>
          <a:graphicData uri="http://schemas.openxmlformats.org/drawingml/2006/table">
            <a:tbl>
              <a:tblPr>
                <a:noFill/>
                <a:tableStyleId>{53DB6263-6F77-4C3C-A24F-3E4A09B1EA48}</a:tableStyleId>
              </a:tblPr>
              <a:tblGrid>
                <a:gridCol w="2107175">
                  <a:extLst>
                    <a:ext uri="{9D8B030D-6E8A-4147-A177-3AD203B41FA5}">
                      <a16:colId xmlns:a16="http://schemas.microsoft.com/office/drawing/2014/main" val="20000"/>
                    </a:ext>
                  </a:extLst>
                </a:gridCol>
                <a:gridCol w="7184425">
                  <a:extLst>
                    <a:ext uri="{9D8B030D-6E8A-4147-A177-3AD203B41FA5}">
                      <a16:colId xmlns:a16="http://schemas.microsoft.com/office/drawing/2014/main" val="20001"/>
                    </a:ext>
                  </a:extLst>
                </a:gridCol>
              </a:tblGrid>
              <a:tr h="7215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Gancho</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Arial"/>
                          <a:ea typeface="Arial"/>
                          <a:cs typeface="Arial"/>
                          <a:sym typeface="Arial"/>
                        </a:rPr>
                        <a:t> </a:t>
                      </a:r>
                      <a:r>
                        <a:rPr lang="es-CL" sz="1400" b="0" i="0" u="none" strike="noStrike" cap="none">
                          <a:solidFill>
                            <a:schemeClr val="dk2"/>
                          </a:solidFill>
                          <a:latin typeface="Cabin"/>
                          <a:ea typeface="Cabin"/>
                          <a:cs typeface="Cabin"/>
                          <a:sym typeface="Cabin"/>
                        </a:rPr>
                        <a:t>Considerar una frase o historia que motive o inspire a escuchar. </a:t>
                      </a:r>
                      <a:endParaRPr sz="14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0"/>
                  </a:ext>
                </a:extLst>
              </a:tr>
              <a:tr h="7215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Problema</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Arial"/>
                          <a:ea typeface="Arial"/>
                          <a:cs typeface="Arial"/>
                          <a:sym typeface="Arial"/>
                        </a:rPr>
                        <a:t> </a:t>
                      </a:r>
                      <a:r>
                        <a:rPr lang="es-CL" sz="1400" b="0" i="0" u="none" strike="noStrike" cap="none">
                          <a:solidFill>
                            <a:schemeClr val="dk2"/>
                          </a:solidFill>
                          <a:latin typeface="Cabin"/>
                          <a:ea typeface="Cabin"/>
                          <a:cs typeface="Cabin"/>
                          <a:sym typeface="Cabin"/>
                        </a:rPr>
                        <a:t>Considerar un dato impactante sobre el problema.</a:t>
                      </a:r>
                      <a:endParaRPr sz="14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1"/>
                  </a:ext>
                </a:extLst>
              </a:tr>
              <a:tr h="6938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Solución</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chemeClr val="dk2"/>
                          </a:solidFill>
                          <a:latin typeface="Cabin"/>
                          <a:ea typeface="Cabin"/>
                          <a:cs typeface="Cabin"/>
                          <a:sym typeface="Cabin"/>
                        </a:rPr>
                        <a:t>Explicar cómo la idea soluciona el problema y cuáles son los beneficios o valor agregado que entrega. </a:t>
                      </a:r>
                      <a:endParaRPr sz="1400" b="0" i="0" u="none" strike="noStrike" cap="none">
                        <a:solidFill>
                          <a:schemeClr val="dk2"/>
                        </a:solidFill>
                        <a:latin typeface="Cabin"/>
                        <a:ea typeface="Cabin"/>
                        <a:cs typeface="Cabin"/>
                        <a:sym typeface="Cabin"/>
                      </a:endParaRPr>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2"/>
                  </a:ext>
                </a:extLst>
              </a:tr>
              <a:tr h="6938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Competencia</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Arial"/>
                          <a:ea typeface="Arial"/>
                          <a:cs typeface="Arial"/>
                          <a:sym typeface="Arial"/>
                        </a:rPr>
                        <a:t> </a:t>
                      </a:r>
                      <a:r>
                        <a:rPr lang="es-CL" sz="1400" b="0" i="0" u="none" strike="noStrike" cap="none">
                          <a:solidFill>
                            <a:schemeClr val="dk2"/>
                          </a:solidFill>
                          <a:latin typeface="Cabin"/>
                          <a:ea typeface="Cabin"/>
                          <a:cs typeface="Cabin"/>
                          <a:sym typeface="Cabin"/>
                        </a:rPr>
                        <a:t>Mencionar cómo la solución es diferente a lo que ya existe. </a:t>
                      </a:r>
                      <a:endParaRPr sz="1400" b="0" i="0" u="none" strike="noStrike" cap="none">
                        <a:solidFill>
                          <a:schemeClr val="dk2"/>
                        </a:solidFill>
                        <a:latin typeface="Cabin"/>
                        <a:ea typeface="Cabin"/>
                        <a:cs typeface="Cabin"/>
                        <a:sym typeface="Cabin"/>
                      </a:endParaRPr>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3"/>
                  </a:ext>
                </a:extLst>
              </a:tr>
              <a:tr h="693850">
                <a:tc>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latin typeface="Cabin"/>
                          <a:ea typeface="Cabin"/>
                          <a:cs typeface="Cabin"/>
                          <a:sym typeface="Cabin"/>
                        </a:rPr>
                        <a:t>Riesgos</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chemeClr val="dk2"/>
                          </a:solidFill>
                          <a:latin typeface="Cabin"/>
                          <a:ea typeface="Cabin"/>
                          <a:cs typeface="Cabin"/>
                          <a:sym typeface="Cabin"/>
                        </a:rPr>
                        <a:t>Explica qué elementos constituyen un riesgo de la propuesta y cómo se planea accionar para que no afecten</a:t>
                      </a:r>
                      <a:endParaRPr sz="16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4"/>
                  </a:ext>
                </a:extLst>
              </a:tr>
              <a:tr h="6938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u="none" strike="noStrike" cap="none">
                          <a:latin typeface="Cabin"/>
                          <a:ea typeface="Cabin"/>
                          <a:cs typeface="Cabin"/>
                          <a:sym typeface="Cabin"/>
                        </a:rPr>
                        <a:t>Equipo</a:t>
                      </a:r>
                      <a:endParaRPr sz="1400" b="1" u="none" strike="noStrike" cap="none">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chemeClr val="dk2"/>
                          </a:solidFill>
                          <a:latin typeface="Cabin"/>
                          <a:ea typeface="Cabin"/>
                          <a:cs typeface="Cabin"/>
                          <a:sym typeface="Cabin"/>
                        </a:rPr>
                        <a:t>Indicar las principales capacidades y habilidades emprendedoras del equipo.</a:t>
                      </a:r>
                      <a:endParaRPr sz="1600" u="none" strike="noStrike" cap="none"/>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5"/>
                  </a:ext>
                </a:extLst>
              </a:tr>
              <a:tr h="693850">
                <a:tc>
                  <a:txBody>
                    <a:bodyPr/>
                    <a:lstStyle/>
                    <a:p>
                      <a:pPr marL="0" marR="0" lvl="0" indent="0" algn="ctr" rtl="0">
                        <a:lnSpc>
                          <a:spcPct val="100000"/>
                        </a:lnSpc>
                        <a:spcBef>
                          <a:spcPts val="0"/>
                        </a:spcBef>
                        <a:spcAft>
                          <a:spcPts val="0"/>
                        </a:spcAft>
                        <a:buClr>
                          <a:srgbClr val="000000"/>
                        </a:buClr>
                        <a:buSzPts val="1500"/>
                        <a:buFont typeface="Arial"/>
                        <a:buNone/>
                      </a:pPr>
                      <a:r>
                        <a:rPr lang="es-CL" sz="1400" b="1" i="0" u="none" strike="noStrike" cap="none">
                          <a:solidFill>
                            <a:srgbClr val="000000"/>
                          </a:solidFill>
                          <a:latin typeface="Cabin"/>
                          <a:ea typeface="Cabin"/>
                          <a:cs typeface="Cabin"/>
                          <a:sym typeface="Cabin"/>
                        </a:rPr>
                        <a:t>Cierre</a:t>
                      </a:r>
                      <a:endParaRPr sz="1400" b="1" i="0" u="none" strike="noStrike" cap="none">
                        <a:solidFill>
                          <a:srgbClr val="000000"/>
                        </a:solidFill>
                        <a:latin typeface="Cabin"/>
                        <a:ea typeface="Cabin"/>
                        <a:cs typeface="Cabin"/>
                        <a:sym typeface="Cabin"/>
                      </a:endParaRPr>
                    </a:p>
                  </a:txBody>
                  <a:tcPr marL="75325" marR="753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7A7A"/>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chemeClr val="dk2"/>
                          </a:solidFill>
                          <a:latin typeface="Cabin"/>
                          <a:ea typeface="Cabin"/>
                          <a:cs typeface="Cabin"/>
                          <a:sym typeface="Cabin"/>
                        </a:rPr>
                        <a:t> Realizar una invitación o llamado a la acción concreto (invertir, comprar, etc.). </a:t>
                      </a:r>
                      <a:endParaRPr sz="14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bin"/>
                        <a:ea typeface="Cabin"/>
                        <a:cs typeface="Cabin"/>
                        <a:sym typeface="Cabin"/>
                      </a:endParaRPr>
                    </a:p>
                  </a:txBody>
                  <a:tcPr marL="100425" marR="100425" marT="103175" marB="103175" anchor="ctr">
                    <a:lnL w="9525" cap="flat" cmpd="sng">
                      <a:solidFill>
                        <a:srgbClr val="FFFFFF"/>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1534" name="Google Shape;1534;g2698ca918e8_0_1640" descr="GUÍA GRATIS PITCH"/>
          <p:cNvPicPr preferRelativeResize="0"/>
          <p:nvPr/>
        </p:nvPicPr>
        <p:blipFill rotWithShape="1">
          <a:blip r:embed="rId3">
            <a:alphaModFix amt="85000"/>
          </a:blip>
          <a:srcRect l="10000" t="13329" r="10000"/>
          <a:stretch/>
        </p:blipFill>
        <p:spPr>
          <a:xfrm>
            <a:off x="0" y="1032000"/>
            <a:ext cx="10044000" cy="6708000"/>
          </a:xfrm>
          <a:prstGeom prst="rect">
            <a:avLst/>
          </a:prstGeom>
          <a:noFill/>
          <a:ln>
            <a:noFill/>
          </a:ln>
        </p:spPr>
      </p:pic>
      <p:sp>
        <p:nvSpPr>
          <p:cNvPr id="1535" name="Google Shape;1535;g2698ca918e8_0_1640"/>
          <p:cNvSpPr txBox="1"/>
          <p:nvPr/>
        </p:nvSpPr>
        <p:spPr>
          <a:xfrm>
            <a:off x="121596" y="331529"/>
            <a:ext cx="8903700" cy="5748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6700"/>
              <a:buFont typeface="Arial"/>
              <a:buNone/>
            </a:pPr>
            <a:r>
              <a:rPr lang="es-CL" sz="2700" b="1" i="0" u="none" strike="noStrike" cap="none">
                <a:solidFill>
                  <a:srgbClr val="576C77"/>
                </a:solidFill>
                <a:latin typeface="Arvo"/>
                <a:ea typeface="Arvo"/>
                <a:cs typeface="Arvo"/>
                <a:sym typeface="Arvo"/>
              </a:rPr>
              <a:t>PITCH DATE</a:t>
            </a:r>
            <a:endParaRPr sz="2700" b="1" i="0" u="none" strike="noStrike" cap="none">
              <a:solidFill>
                <a:srgbClr val="576C77"/>
              </a:solidFill>
              <a:latin typeface="Arvo"/>
              <a:ea typeface="Arvo"/>
              <a:cs typeface="Arvo"/>
              <a:sym typeface="Arvo"/>
            </a:endParaRPr>
          </a:p>
        </p:txBody>
      </p:sp>
      <p:sp>
        <p:nvSpPr>
          <p:cNvPr id="1536" name="Google Shape;1536;g2698ca918e8_0_1640"/>
          <p:cNvSpPr txBox="1"/>
          <p:nvPr/>
        </p:nvSpPr>
        <p:spPr>
          <a:xfrm>
            <a:off x="1294131" y="5418000"/>
            <a:ext cx="7590900" cy="11799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s-CL" sz="3500" b="1" i="0" u="none" strike="noStrike" cap="none">
                <a:solidFill>
                  <a:schemeClr val="lt1"/>
                </a:solidFill>
                <a:highlight>
                  <a:srgbClr val="C0C0C0"/>
                </a:highlight>
                <a:latin typeface="Arvo"/>
                <a:ea typeface="Arvo"/>
                <a:cs typeface="Arvo"/>
                <a:sym typeface="Arvo"/>
              </a:rPr>
              <a:t>EXPOSICIÓN DE PITCH </a:t>
            </a:r>
            <a:endParaRPr sz="3500" b="1" i="0" u="none" strike="noStrike" cap="none">
              <a:solidFill>
                <a:schemeClr val="lt1"/>
              </a:solidFill>
              <a:highlight>
                <a:srgbClr val="C0C0C0"/>
              </a:highlight>
              <a:latin typeface="Arvo"/>
              <a:ea typeface="Arvo"/>
              <a:cs typeface="Arvo"/>
              <a:sym typeface="Arvo"/>
            </a:endParaRPr>
          </a:p>
          <a:p>
            <a:pPr marL="0" marR="0" lvl="0" indent="0" algn="ctr" rtl="0">
              <a:lnSpc>
                <a:spcPct val="100000"/>
              </a:lnSpc>
              <a:spcBef>
                <a:spcPts val="0"/>
              </a:spcBef>
              <a:spcAft>
                <a:spcPts val="0"/>
              </a:spcAft>
              <a:buClr>
                <a:srgbClr val="000000"/>
              </a:buClr>
              <a:buSzPts val="3500"/>
              <a:buFont typeface="Arial"/>
              <a:buNone/>
            </a:pPr>
            <a:r>
              <a:rPr lang="es-CL" sz="3500" b="1" i="0" u="none" strike="noStrike" cap="none">
                <a:solidFill>
                  <a:schemeClr val="lt1"/>
                </a:solidFill>
                <a:highlight>
                  <a:srgbClr val="C0C0C0"/>
                </a:highlight>
                <a:latin typeface="Arvo"/>
                <a:ea typeface="Arvo"/>
                <a:cs typeface="Arvo"/>
                <a:sym typeface="Arvo"/>
              </a:rPr>
              <a:t>¡GANA EL MÁS ATRACTIVO!</a:t>
            </a:r>
            <a:endParaRPr sz="3500" b="1" i="0" u="none" strike="noStrike" cap="none">
              <a:solidFill>
                <a:schemeClr val="lt1"/>
              </a:solidFill>
              <a:highlight>
                <a:srgbClr val="C0C0C0"/>
              </a:highlight>
              <a:latin typeface="Arvo"/>
              <a:ea typeface="Arvo"/>
              <a:cs typeface="Arvo"/>
              <a:sym typeface="Arv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pic>
        <p:nvPicPr>
          <p:cNvPr id="1541" name="Google Shape;1541;g2698ca918e8_0_1646"/>
          <p:cNvPicPr preferRelativeResize="0"/>
          <p:nvPr/>
        </p:nvPicPr>
        <p:blipFill rotWithShape="1">
          <a:blip r:embed="rId3">
            <a:alphaModFix/>
          </a:blip>
          <a:srcRect/>
          <a:stretch/>
        </p:blipFill>
        <p:spPr>
          <a:xfrm>
            <a:off x="3615357" y="1974163"/>
            <a:ext cx="2714758" cy="2462752"/>
          </a:xfrm>
          <a:prstGeom prst="rect">
            <a:avLst/>
          </a:prstGeom>
          <a:noFill/>
          <a:ln>
            <a:noFill/>
          </a:ln>
        </p:spPr>
      </p:pic>
      <p:sp>
        <p:nvSpPr>
          <p:cNvPr id="1542" name="Google Shape;1542;g2698ca918e8_0_1646"/>
          <p:cNvSpPr txBox="1"/>
          <p:nvPr/>
        </p:nvSpPr>
        <p:spPr>
          <a:xfrm>
            <a:off x="761230" y="6018052"/>
            <a:ext cx="8933400" cy="6564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7F7F7F"/>
                </a:solidFill>
                <a:latin typeface="Cabin"/>
                <a:ea typeface="Cabin"/>
                <a:cs typeface="Cabin"/>
                <a:sym typeface="Cabin"/>
              </a:rPr>
              <a:t>Considera esta instancia como una oportunidad para descubrir cómo has desarrollado tu capacidad creativa y qué aspectos puedes potenciar aún más. </a:t>
            </a:r>
            <a:endParaRPr sz="1600" b="0" i="0" u="none" strike="noStrike" cap="none">
              <a:solidFill>
                <a:srgbClr val="000000"/>
              </a:solidFill>
              <a:latin typeface="Arial"/>
              <a:ea typeface="Arial"/>
              <a:cs typeface="Arial"/>
              <a:sym typeface="Arial"/>
            </a:endParaRPr>
          </a:p>
        </p:txBody>
      </p:sp>
      <p:sp>
        <p:nvSpPr>
          <p:cNvPr id="1543" name="Google Shape;1543;g2698ca918e8_0_1646"/>
          <p:cNvSpPr txBox="1"/>
          <p:nvPr/>
        </p:nvSpPr>
        <p:spPr>
          <a:xfrm>
            <a:off x="2268325" y="5198499"/>
            <a:ext cx="5919300" cy="8511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s-CL" sz="2100" b="1" i="0" u="none" strike="noStrike" cap="none">
                <a:solidFill>
                  <a:srgbClr val="7F7F7F"/>
                </a:solidFill>
                <a:latin typeface="Cabin"/>
                <a:ea typeface="Cabin"/>
                <a:cs typeface="Cabin"/>
                <a:sym typeface="Cabin"/>
              </a:rPr>
              <a:t>¿CÓMO EVALÚO MI CAPACIDAD CREATIVA?</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100"/>
              <a:buFont typeface="Arial"/>
              <a:buNone/>
            </a:pPr>
            <a:r>
              <a:rPr lang="es-CL" sz="2100" b="1" i="0" u="none" strike="noStrike" cap="none">
                <a:solidFill>
                  <a:srgbClr val="7F7F7F"/>
                </a:solidFill>
                <a:latin typeface="Cabin"/>
                <a:ea typeface="Cabin"/>
                <a:cs typeface="Cabin"/>
                <a:sym typeface="Cabin"/>
              </a:rPr>
              <a:t>ELABORACIÓN DEL PITCH </a:t>
            </a:r>
            <a:endParaRPr sz="2100" b="1" i="0" u="none" strike="noStrike" cap="none">
              <a:solidFill>
                <a:srgbClr val="7F7F7F"/>
              </a:solidFill>
              <a:latin typeface="Cabin"/>
              <a:ea typeface="Cabin"/>
              <a:cs typeface="Cabin"/>
              <a:sym typeface="Cabin"/>
            </a:endParaRPr>
          </a:p>
        </p:txBody>
      </p:sp>
      <p:sp>
        <p:nvSpPr>
          <p:cNvPr id="1544" name="Google Shape;1544;g2698ca918e8_0_1646"/>
          <p:cNvSpPr txBox="1"/>
          <p:nvPr/>
        </p:nvSpPr>
        <p:spPr>
          <a:xfrm>
            <a:off x="328008" y="4577406"/>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latin typeface="Arvo"/>
                <a:ea typeface="Arvo"/>
                <a:cs typeface="Arvo"/>
                <a:sym typeface="Arvo"/>
              </a:rPr>
              <a:t>AUTO-EVALUACIÓN</a:t>
            </a:r>
            <a:endParaRPr sz="4200" b="1" i="0" u="none" strike="noStrike" cap="none">
              <a:solidFill>
                <a:srgbClr val="000000"/>
              </a:solidFill>
              <a:latin typeface="Arvo"/>
              <a:ea typeface="Arvo"/>
              <a:cs typeface="Arvo"/>
              <a:sym typeface="Arv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aphicFrame>
        <p:nvGraphicFramePr>
          <p:cNvPr id="1549" name="Google Shape;1549;g2698ca918e8_0_1653"/>
          <p:cNvGraphicFramePr/>
          <p:nvPr/>
        </p:nvGraphicFramePr>
        <p:xfrm>
          <a:off x="171098" y="2585890"/>
          <a:ext cx="9717725" cy="4895440"/>
        </p:xfrm>
        <a:graphic>
          <a:graphicData uri="http://schemas.openxmlformats.org/drawingml/2006/table">
            <a:tbl>
              <a:tblPr>
                <a:noFill/>
                <a:tableStyleId>{01BC178B-5A6D-4B96-94CD-B87A5FA463B2}</a:tableStyleId>
              </a:tblPr>
              <a:tblGrid>
                <a:gridCol w="3125325">
                  <a:extLst>
                    <a:ext uri="{9D8B030D-6E8A-4147-A177-3AD203B41FA5}">
                      <a16:colId xmlns:a16="http://schemas.microsoft.com/office/drawing/2014/main" val="20000"/>
                    </a:ext>
                  </a:extLst>
                </a:gridCol>
                <a:gridCol w="5038850">
                  <a:extLst>
                    <a:ext uri="{9D8B030D-6E8A-4147-A177-3AD203B41FA5}">
                      <a16:colId xmlns:a16="http://schemas.microsoft.com/office/drawing/2014/main" val="20001"/>
                    </a:ext>
                  </a:extLst>
                </a:gridCol>
                <a:gridCol w="849375">
                  <a:extLst>
                    <a:ext uri="{9D8B030D-6E8A-4147-A177-3AD203B41FA5}">
                      <a16:colId xmlns:a16="http://schemas.microsoft.com/office/drawing/2014/main" val="20002"/>
                    </a:ext>
                  </a:extLst>
                </a:gridCol>
                <a:gridCol w="704175">
                  <a:extLst>
                    <a:ext uri="{9D8B030D-6E8A-4147-A177-3AD203B41FA5}">
                      <a16:colId xmlns:a16="http://schemas.microsoft.com/office/drawing/2014/main" val="20003"/>
                    </a:ext>
                  </a:extLst>
                </a:gridCol>
              </a:tblGrid>
              <a:tr h="250175">
                <a:tc gridSpan="2">
                  <a:txBody>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chemeClr val="dk1"/>
                          </a:solidFill>
                          <a:latin typeface="Cabin"/>
                          <a:ea typeface="Cabin"/>
                          <a:cs typeface="Cabin"/>
                          <a:sym typeface="Cabin"/>
                        </a:rPr>
                        <a:t>NOMBRE DEL ALUMNO 1: </a:t>
                      </a:r>
                      <a:endParaRPr sz="16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BCBCBC"/>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chemeClr val="dk1"/>
                          </a:solidFill>
                          <a:latin typeface="Cabin"/>
                          <a:ea typeface="Cabin"/>
                          <a:cs typeface="Cabin"/>
                          <a:sym typeface="Cabin"/>
                        </a:rPr>
                        <a:t>RESPUESTAS</a:t>
                      </a:r>
                      <a:endParaRPr sz="16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extLst>
                  <a:ext uri="{0D108BD9-81ED-4DB2-BD59-A6C34878D82A}">
                    <a16:rowId xmlns:a16="http://schemas.microsoft.com/office/drawing/2014/main" val="10000"/>
                  </a:ext>
                </a:extLst>
              </a:tr>
              <a:tr h="250175">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INDICADORES DE CREATIVIDAD</a:t>
                      </a:r>
                      <a:endParaRPr sz="16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 ACCIONES</a:t>
                      </a:r>
                      <a:endParaRPr sz="16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CL" sz="1000" b="1" i="0" u="none" strike="noStrike" cap="none">
                          <a:solidFill>
                            <a:srgbClr val="000000"/>
                          </a:solidFill>
                          <a:latin typeface="Arial"/>
                          <a:ea typeface="Arial"/>
                          <a:cs typeface="Arial"/>
                          <a:sym typeface="Arial"/>
                        </a:rPr>
                        <a:t>SI</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s-CL" sz="1000" b="1" i="0" u="none" strike="noStrike" cap="none">
                          <a:solidFill>
                            <a:srgbClr val="000000"/>
                          </a:solidFill>
                          <a:latin typeface="Arial"/>
                          <a:ea typeface="Arial"/>
                          <a:cs typeface="Arial"/>
                          <a:sym typeface="Arial"/>
                        </a:rPr>
                        <a:t>NO</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63725">
                <a:tc rowSpan="5">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1. Utiliza tanto sus </a:t>
                      </a:r>
                      <a:r>
                        <a:rPr lang="es-CL" sz="1100" b="1" i="0" u="none" strike="noStrike" cap="none">
                          <a:solidFill>
                            <a:schemeClr val="dk1"/>
                          </a:solidFill>
                          <a:latin typeface="Cabin"/>
                          <a:ea typeface="Cabin"/>
                          <a:cs typeface="Cabin"/>
                          <a:sym typeface="Cabin"/>
                        </a:rPr>
                        <a:t>conocimientos teóricos </a:t>
                      </a:r>
                      <a:r>
                        <a:rPr lang="es-CL" sz="1100" b="0" i="0" u="none" strike="noStrike" cap="none">
                          <a:solidFill>
                            <a:schemeClr val="dk1"/>
                          </a:solidFill>
                          <a:latin typeface="Cabin"/>
                          <a:ea typeface="Cabin"/>
                          <a:cs typeface="Cabin"/>
                          <a:sym typeface="Cabin"/>
                        </a:rPr>
                        <a:t>como </a:t>
                      </a:r>
                      <a:r>
                        <a:rPr lang="es-CL" sz="1100" b="1" i="0" u="none" strike="noStrike" cap="none">
                          <a:solidFill>
                            <a:schemeClr val="dk1"/>
                          </a:solidFill>
                          <a:latin typeface="Cabin"/>
                          <a:ea typeface="Cabin"/>
                          <a:cs typeface="Cabin"/>
                          <a:sym typeface="Cabin"/>
                        </a:rPr>
                        <a:t>experiencias prácticas </a:t>
                      </a:r>
                      <a:r>
                        <a:rPr lang="es-CL" sz="1100" b="0" i="0" u="none" strike="noStrike" cap="none">
                          <a:solidFill>
                            <a:schemeClr val="dk1"/>
                          </a:solidFill>
                          <a:latin typeface="Cabin"/>
                          <a:ea typeface="Cabin"/>
                          <a:cs typeface="Cabin"/>
                          <a:sym typeface="Cabin"/>
                        </a:rPr>
                        <a:t>en la </a:t>
                      </a:r>
                      <a:r>
                        <a:rPr lang="es-CL" sz="1100" b="1" i="0" u="sng" strike="noStrike" cap="none">
                          <a:solidFill>
                            <a:schemeClr val="dk1"/>
                          </a:solidFill>
                          <a:latin typeface="Cabin"/>
                          <a:ea typeface="Cabin"/>
                          <a:cs typeface="Cabin"/>
                          <a:sym typeface="Cabin"/>
                        </a:rPr>
                        <a:t>generación de nuevas ideas</a:t>
                      </a:r>
                      <a:r>
                        <a:rPr lang="es-CL" sz="1100" b="1" i="0" u="none" strike="noStrike" cap="none">
                          <a:solidFill>
                            <a:schemeClr val="dk1"/>
                          </a:solidFill>
                          <a:latin typeface="Cabin"/>
                          <a:ea typeface="Cabin"/>
                          <a:cs typeface="Cabin"/>
                          <a:sym typeface="Cabin"/>
                        </a:rPr>
                        <a:t> </a:t>
                      </a:r>
                      <a:r>
                        <a:rPr lang="es-CL" sz="1100" b="0" i="0" u="none" strike="noStrike" cap="none">
                          <a:solidFill>
                            <a:schemeClr val="dk1"/>
                          </a:solidFill>
                          <a:latin typeface="Cabin"/>
                          <a:ea typeface="Cabin"/>
                          <a:cs typeface="Cabin"/>
                          <a:sym typeface="Cabin"/>
                        </a:rPr>
                        <a:t>y soluciones a problemas.</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B352"/>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1. Propongo ideas </a:t>
                      </a:r>
                      <a:r>
                        <a:rPr lang="es-CL" sz="1100" b="1" i="0" u="none" strike="noStrike" cap="none">
                          <a:solidFill>
                            <a:schemeClr val="dk1"/>
                          </a:solidFill>
                          <a:latin typeface="Cabin"/>
                          <a:ea typeface="Cabin"/>
                          <a:cs typeface="Cabin"/>
                          <a:sym typeface="Cabin"/>
                        </a:rPr>
                        <a:t>originales</a:t>
                      </a:r>
                      <a:r>
                        <a:rPr lang="es-CL" sz="1100" b="0" i="0" u="none" strike="noStrike" cap="none">
                          <a:solidFill>
                            <a:schemeClr val="dk1"/>
                          </a:solidFill>
                          <a:latin typeface="Cabin"/>
                          <a:ea typeface="Cabin"/>
                          <a:cs typeface="Cabin"/>
                          <a:sym typeface="Cabin"/>
                        </a:rPr>
                        <a:t> relacionadas al desafío (al menos dos).</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36372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2.Hago una mejora original en al menos una propuesta sugerida por otros.</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37280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3.Utilizo mis </a:t>
                      </a:r>
                      <a:r>
                        <a:rPr lang="es-CL" sz="1100" b="1" i="0" u="none" strike="noStrike" cap="none">
                          <a:solidFill>
                            <a:schemeClr val="dk1"/>
                          </a:solidFill>
                          <a:latin typeface="Cabin"/>
                          <a:ea typeface="Cabin"/>
                          <a:cs typeface="Cabin"/>
                          <a:sym typeface="Cabin"/>
                        </a:rPr>
                        <a:t>conocimientos</a:t>
                      </a:r>
                      <a:r>
                        <a:rPr lang="es-CL" sz="1100" b="0" i="0" u="none" strike="noStrike" cap="none">
                          <a:solidFill>
                            <a:schemeClr val="dk1"/>
                          </a:solidFill>
                          <a:latin typeface="Cabin"/>
                          <a:ea typeface="Cabin"/>
                          <a:cs typeface="Cabin"/>
                          <a:sym typeface="Cabin"/>
                        </a:rPr>
                        <a:t> para la creación de nuevas ideas.</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36372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4. Ejemplifico con </a:t>
                      </a:r>
                      <a:r>
                        <a:rPr lang="es-CL" sz="1100" b="1" i="0" u="none" strike="noStrike" cap="none">
                          <a:solidFill>
                            <a:schemeClr val="dk1"/>
                          </a:solidFill>
                          <a:latin typeface="Cabin"/>
                          <a:ea typeface="Cabin"/>
                          <a:cs typeface="Cabin"/>
                          <a:sym typeface="Cabin"/>
                        </a:rPr>
                        <a:t>experiencias</a:t>
                      </a:r>
                      <a:r>
                        <a:rPr lang="es-CL" sz="1100" b="0" i="0" u="none" strike="noStrike" cap="none">
                          <a:solidFill>
                            <a:schemeClr val="dk1"/>
                          </a:solidFill>
                          <a:latin typeface="Cabin"/>
                          <a:ea typeface="Cabin"/>
                          <a:cs typeface="Cabin"/>
                          <a:sym typeface="Cabin"/>
                        </a:rPr>
                        <a:t> reales relacionadas al desafío al plantear las ideas.</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29877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highlight>
                            <a:srgbClr val="EF8600"/>
                          </a:highlight>
                          <a:latin typeface="Cabin"/>
                          <a:ea typeface="Cabin"/>
                          <a:cs typeface="Cabin"/>
                          <a:sym typeface="Cabin"/>
                        </a:rPr>
                        <a:t>TOTAL INDICADOR 1: </a:t>
                      </a:r>
                      <a:r>
                        <a:rPr lang="es-CL" sz="1100" b="1" i="0" u="none" strike="noStrike" cap="none">
                          <a:solidFill>
                            <a:schemeClr val="dk1"/>
                          </a:solidFill>
                          <a:latin typeface="Cabin"/>
                          <a:ea typeface="Cabin"/>
                          <a:cs typeface="Cabin"/>
                          <a:sym typeface="Cabin"/>
                        </a:rPr>
                        <a:t>SUMA LA CANTIDAD DE SI</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extLst>
                  <a:ext uri="{0D108BD9-81ED-4DB2-BD59-A6C34878D82A}">
                    <a16:rowId xmlns:a16="http://schemas.microsoft.com/office/drawing/2014/main" val="10006"/>
                  </a:ext>
                </a:extLst>
              </a:tr>
              <a:tr h="368550">
                <a:tc rowSpan="5">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2. Transmite sus nuevas ideas generadas a otras personas, siendo capaz </a:t>
                      </a:r>
                      <a:r>
                        <a:rPr lang="es-CL" sz="1100" b="1" i="0" u="none" strike="noStrike" cap="none">
                          <a:solidFill>
                            <a:schemeClr val="dk1"/>
                          </a:solidFill>
                          <a:latin typeface="Cabin"/>
                          <a:ea typeface="Cabin"/>
                          <a:cs typeface="Cabin"/>
                          <a:sym typeface="Cabin"/>
                        </a:rPr>
                        <a:t>de expresarlas de forma clara y concreta.</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60EDD3"/>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5.Transmito mis ideas de forma </a:t>
                      </a:r>
                      <a:r>
                        <a:rPr lang="es-CL" sz="1100" b="1" i="0" u="none" strike="noStrike" cap="none">
                          <a:solidFill>
                            <a:schemeClr val="dk1"/>
                          </a:solidFill>
                          <a:latin typeface="Cabin"/>
                          <a:ea typeface="Cabin"/>
                          <a:cs typeface="Cabin"/>
                          <a:sym typeface="Cabin"/>
                        </a:rPr>
                        <a:t>clara</a:t>
                      </a:r>
                      <a:r>
                        <a:rPr lang="es-CL" sz="1100" b="0" i="0" u="none" strike="noStrike" cap="none">
                          <a:solidFill>
                            <a:schemeClr val="dk1"/>
                          </a:solidFill>
                          <a:latin typeface="Cabin"/>
                          <a:ea typeface="Cabin"/>
                          <a:cs typeface="Cabin"/>
                          <a:sym typeface="Cabin"/>
                        </a:rPr>
                        <a:t>: los compañeros comprenden lo que d</a:t>
                      </a:r>
                      <a:r>
                        <a:rPr lang="es-CL" sz="1100" u="none" strike="noStrike" cap="none">
                          <a:solidFill>
                            <a:schemeClr val="dk1"/>
                          </a:solidFill>
                          <a:latin typeface="Cabin"/>
                          <a:ea typeface="Cabin"/>
                          <a:cs typeface="Cabin"/>
                          <a:sym typeface="Cabin"/>
                        </a:rPr>
                        <a:t>igo</a:t>
                      </a:r>
                      <a:r>
                        <a:rPr lang="es-CL" sz="1100" b="0" i="0" u="none" strike="noStrike" cap="none">
                          <a:solidFill>
                            <a:schemeClr val="dk1"/>
                          </a:solidFill>
                          <a:latin typeface="Cabin"/>
                          <a:ea typeface="Cabin"/>
                          <a:cs typeface="Cabin"/>
                          <a:sym typeface="Cabin"/>
                        </a:rPr>
                        <a:t>.</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r h="36372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6.Transmito mis ideas de forma </a:t>
                      </a:r>
                      <a:r>
                        <a:rPr lang="es-CL" sz="1100" b="1" i="0" u="none" strike="noStrike" cap="none">
                          <a:solidFill>
                            <a:schemeClr val="dk1"/>
                          </a:solidFill>
                          <a:latin typeface="Cabin"/>
                          <a:ea typeface="Cabin"/>
                          <a:cs typeface="Cabin"/>
                          <a:sym typeface="Cabin"/>
                        </a:rPr>
                        <a:t>concreta</a:t>
                      </a:r>
                      <a:r>
                        <a:rPr lang="es-CL" sz="1100" b="0" i="0" u="none" strike="noStrike" cap="none">
                          <a:solidFill>
                            <a:schemeClr val="dk1"/>
                          </a:solidFill>
                          <a:latin typeface="Cabin"/>
                          <a:ea typeface="Cabin"/>
                          <a:cs typeface="Cabin"/>
                          <a:sym typeface="Cabin"/>
                        </a:rPr>
                        <a:t>: la explicación es </a:t>
                      </a:r>
                      <a:r>
                        <a:rPr lang="es-CL" sz="1100" b="1" i="0" u="none" strike="noStrike" cap="none">
                          <a:solidFill>
                            <a:schemeClr val="dk1"/>
                          </a:solidFill>
                          <a:latin typeface="Cabin"/>
                          <a:ea typeface="Cabin"/>
                          <a:cs typeface="Cabin"/>
                          <a:sym typeface="Cabin"/>
                        </a:rPr>
                        <a:t>precisa y acotada</a:t>
                      </a:r>
                      <a:r>
                        <a:rPr lang="es-CL" sz="1100" b="0" i="0" u="none" strike="noStrike" cap="none">
                          <a:solidFill>
                            <a:schemeClr val="dk1"/>
                          </a:solidFill>
                          <a:latin typeface="Cabin"/>
                          <a:ea typeface="Cabin"/>
                          <a:cs typeface="Cabin"/>
                          <a:sym typeface="Cabin"/>
                        </a:rPr>
                        <a:t>.</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8"/>
                  </a:ext>
                </a:extLst>
              </a:tr>
              <a:tr h="35590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7. Expreso </a:t>
                      </a:r>
                      <a:r>
                        <a:rPr lang="es-CL" sz="1100" b="1" i="0" u="none" strike="noStrike" cap="none">
                          <a:solidFill>
                            <a:schemeClr val="dk1"/>
                          </a:solidFill>
                          <a:latin typeface="Cabin"/>
                          <a:ea typeface="Cabin"/>
                          <a:cs typeface="Cabin"/>
                          <a:sym typeface="Cabin"/>
                        </a:rPr>
                        <a:t>la mayoría de las ideas</a:t>
                      </a:r>
                      <a:r>
                        <a:rPr lang="es-CL" sz="1100" b="0" i="0" u="none" strike="noStrike" cap="none">
                          <a:solidFill>
                            <a:schemeClr val="dk1"/>
                          </a:solidFill>
                          <a:latin typeface="Cabin"/>
                          <a:ea typeface="Cabin"/>
                          <a:cs typeface="Cabin"/>
                          <a:sym typeface="Cabin"/>
                        </a:rPr>
                        <a:t> que pienso.</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9"/>
                  </a:ext>
                </a:extLst>
              </a:tr>
              <a:tr h="35590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8. Transmito una gran cantidad de ideas (al menos 3) acorde al desafío.  </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10"/>
                  </a:ext>
                </a:extLst>
              </a:tr>
              <a:tr h="27590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highlight>
                            <a:srgbClr val="60EDD3"/>
                          </a:highlight>
                          <a:latin typeface="Cabin"/>
                          <a:ea typeface="Cabin"/>
                          <a:cs typeface="Cabin"/>
                          <a:sym typeface="Cabin"/>
                        </a:rPr>
                        <a:t>TOTAL INDICADOR 2:</a:t>
                      </a:r>
                      <a:r>
                        <a:rPr lang="es-CL" sz="1100" b="1" i="0" u="none" strike="noStrike" cap="none">
                          <a:solidFill>
                            <a:schemeClr val="dk1"/>
                          </a:solidFill>
                          <a:latin typeface="Cabin"/>
                          <a:ea typeface="Cabin"/>
                          <a:cs typeface="Cabin"/>
                          <a:sym typeface="Cabin"/>
                        </a:rPr>
                        <a:t> SUMA LA CANTIDAD DE SI</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7850" marR="785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extLst>
                  <a:ext uri="{0D108BD9-81ED-4DB2-BD59-A6C34878D82A}">
                    <a16:rowId xmlns:a16="http://schemas.microsoft.com/office/drawing/2014/main" val="10011"/>
                  </a:ext>
                </a:extLst>
              </a:tr>
              <a:tr h="393150">
                <a:tc rowSpan="2">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 En relación a MI capacidad creativa</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tcPr>
                </a:tc>
                <a:tc gridSpan="3">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           ME GUSTA: </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2"/>
                  </a:ext>
                </a:extLst>
              </a:tr>
              <a:tr h="478775">
                <a:tc vMerge="1">
                  <a:txBody>
                    <a:bodyPr/>
                    <a:lstStyle/>
                    <a:p>
                      <a:endParaRPr lang="es-ES"/>
                    </a:p>
                  </a:txBody>
                  <a:tcPr/>
                </a:tc>
                <a:tc gridSpan="3">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             YO CREO: </a:t>
                      </a:r>
                      <a:endParaRPr sz="1600" u="none" strike="noStrike" cap="none"/>
                    </a:p>
                  </a:txBody>
                  <a:tcPr marL="7850" marR="785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13"/>
                  </a:ext>
                </a:extLst>
              </a:tr>
            </a:tbl>
          </a:graphicData>
        </a:graphic>
      </p:graphicFrame>
      <p:pic>
        <p:nvPicPr>
          <p:cNvPr id="1550" name="Google Shape;1550;g2698ca918e8_0_1653" descr="Corazón con relleno sólido"/>
          <p:cNvPicPr preferRelativeResize="0"/>
          <p:nvPr/>
        </p:nvPicPr>
        <p:blipFill rotWithShape="1">
          <a:blip r:embed="rId3">
            <a:alphaModFix/>
          </a:blip>
          <a:srcRect/>
          <a:stretch/>
        </p:blipFill>
        <p:spPr>
          <a:xfrm>
            <a:off x="3339668" y="6568866"/>
            <a:ext cx="350739" cy="385073"/>
          </a:xfrm>
          <a:prstGeom prst="rect">
            <a:avLst/>
          </a:prstGeom>
          <a:noFill/>
          <a:ln>
            <a:noFill/>
          </a:ln>
        </p:spPr>
      </p:pic>
      <p:pic>
        <p:nvPicPr>
          <p:cNvPr id="1551" name="Google Shape;1551;g2698ca918e8_0_1653" descr="Mejora continua con relleno sólido"/>
          <p:cNvPicPr preferRelativeResize="0"/>
          <p:nvPr/>
        </p:nvPicPr>
        <p:blipFill rotWithShape="1">
          <a:blip r:embed="rId4">
            <a:alphaModFix/>
          </a:blip>
          <a:srcRect/>
          <a:stretch/>
        </p:blipFill>
        <p:spPr>
          <a:xfrm>
            <a:off x="3326395" y="7002901"/>
            <a:ext cx="380121" cy="368303"/>
          </a:xfrm>
          <a:prstGeom prst="rect">
            <a:avLst/>
          </a:prstGeom>
          <a:noFill/>
          <a:ln>
            <a:noFill/>
          </a:ln>
        </p:spPr>
      </p:pic>
      <p:sp>
        <p:nvSpPr>
          <p:cNvPr id="1552" name="Google Shape;1552;g2698ca918e8_0_1653"/>
          <p:cNvSpPr/>
          <p:nvPr/>
        </p:nvSpPr>
        <p:spPr>
          <a:xfrm>
            <a:off x="155155" y="7421349"/>
            <a:ext cx="9519300" cy="278100"/>
          </a:xfrm>
          <a:prstGeom prst="rect">
            <a:avLst/>
          </a:prstGeom>
          <a:solidFill>
            <a:srgbClr val="F2F2F2"/>
          </a:solid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 </a:t>
            </a:r>
            <a:r>
              <a:rPr lang="es-CL" sz="1100" b="1" i="0" u="none" strike="noStrike" cap="none">
                <a:solidFill>
                  <a:schemeClr val="dk1"/>
                </a:solidFill>
                <a:latin typeface="Cabin"/>
                <a:ea typeface="Cabin"/>
                <a:cs typeface="Cabin"/>
                <a:sym typeface="Cabin"/>
              </a:rPr>
              <a:t>Idea original</a:t>
            </a:r>
            <a:r>
              <a:rPr lang="es-CL" sz="1100" b="0" i="0" u="none" strike="noStrike" cap="none">
                <a:solidFill>
                  <a:schemeClr val="dk1"/>
                </a:solidFill>
                <a:latin typeface="Cabin"/>
                <a:ea typeface="Cabin"/>
                <a:cs typeface="Cabin"/>
                <a:sym typeface="Cabin"/>
              </a:rPr>
              <a:t>:</a:t>
            </a:r>
            <a:r>
              <a:rPr lang="es-CL" sz="700" b="1" i="0" u="none" strike="noStrike" cap="none">
                <a:solidFill>
                  <a:srgbClr val="000000"/>
                </a:solidFill>
                <a:latin typeface="Arial"/>
                <a:ea typeface="Arial"/>
                <a:cs typeface="Arial"/>
                <a:sym typeface="Arial"/>
              </a:rPr>
              <a:t> </a:t>
            </a:r>
            <a:r>
              <a:rPr lang="es-CL" sz="1100" b="0" i="0" u="none" strike="noStrike" cap="none">
                <a:solidFill>
                  <a:schemeClr val="dk1"/>
                </a:solidFill>
                <a:latin typeface="Cabin"/>
                <a:ea typeface="Cabin"/>
                <a:cs typeface="Cabin"/>
                <a:sym typeface="Cabin"/>
              </a:rPr>
              <a:t>Este criterio abarca las cualidades de nuevo, lejano, novedoso o inusual. Algo que comúnmente no se ve o encuentra. </a:t>
            </a:r>
            <a:endParaRPr sz="1100" b="0" i="0" u="none" strike="noStrike" cap="none">
              <a:solidFill>
                <a:schemeClr val="dk1"/>
              </a:solidFill>
              <a:latin typeface="Cabin"/>
              <a:ea typeface="Cabin"/>
              <a:cs typeface="Cabin"/>
              <a:sym typeface="Cabin"/>
            </a:endParaRPr>
          </a:p>
        </p:txBody>
      </p:sp>
      <p:sp>
        <p:nvSpPr>
          <p:cNvPr id="1553" name="Google Shape;1553;g2698ca918e8_0_1653"/>
          <p:cNvSpPr txBox="1"/>
          <p:nvPr/>
        </p:nvSpPr>
        <p:spPr>
          <a:xfrm>
            <a:off x="83701" y="41141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AUTOEVALUACIÓN </a:t>
            </a:r>
            <a:r>
              <a:rPr lang="es-CL" sz="2700" b="0" i="0" u="none" strike="noStrike" cap="none">
                <a:solidFill>
                  <a:schemeClr val="dk1"/>
                </a:solidFill>
                <a:latin typeface="Arvo"/>
                <a:ea typeface="Arvo"/>
                <a:cs typeface="Arvo"/>
                <a:sym typeface="Arvo"/>
              </a:rPr>
              <a:t>CAPACIDAD CREATIVA</a:t>
            </a:r>
            <a:endParaRPr sz="2700" b="0" i="0" u="none" strike="noStrike" cap="none">
              <a:solidFill>
                <a:schemeClr val="dk1"/>
              </a:solidFill>
              <a:latin typeface="Arvo"/>
              <a:ea typeface="Arvo"/>
              <a:cs typeface="Arvo"/>
              <a:sym typeface="Arvo"/>
            </a:endParaRPr>
          </a:p>
        </p:txBody>
      </p:sp>
      <p:sp>
        <p:nvSpPr>
          <p:cNvPr id="1554" name="Google Shape;1554;g2698ca918e8_0_1653"/>
          <p:cNvSpPr txBox="1"/>
          <p:nvPr/>
        </p:nvSpPr>
        <p:spPr>
          <a:xfrm>
            <a:off x="145201" y="1209967"/>
            <a:ext cx="9873000" cy="1136700"/>
          </a:xfrm>
          <a:prstGeom prst="rect">
            <a:avLst/>
          </a:prstGeom>
          <a:noFill/>
          <a:ln>
            <a:noFill/>
          </a:ln>
        </p:spPr>
        <p:txBody>
          <a:bodyPr spcFirstLastPara="1" wrap="square" lIns="101350" tIns="50650" rIns="101350" bIns="50650"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es-CL" sz="1200" b="0" i="0" u="none" strike="noStrike" cap="none">
                <a:solidFill>
                  <a:schemeClr val="dk1"/>
                </a:solidFill>
                <a:highlight>
                  <a:srgbClr val="FFD966"/>
                </a:highlight>
                <a:latin typeface="Cabin"/>
                <a:ea typeface="Cabin"/>
                <a:cs typeface="Cabin"/>
                <a:sym typeface="Cabin"/>
              </a:rPr>
              <a:t>De manera individual</a:t>
            </a:r>
            <a:r>
              <a:rPr lang="es-CL" sz="1200" b="0" i="0" u="none" strike="noStrike" cap="none">
                <a:solidFill>
                  <a:schemeClr val="dk1"/>
                </a:solidFill>
                <a:latin typeface="Cabin"/>
                <a:ea typeface="Cabin"/>
                <a:cs typeface="Cabin"/>
                <a:sym typeface="Cabin"/>
              </a:rPr>
              <a:t>, evaluar cómo pusieron a prueba su capacidad creativa en este desafío, asignando un SI o NO según la acción especificada. </a:t>
            </a:r>
            <a:endParaRPr sz="1600" b="0" i="0" u="none" strike="noStrike" cap="none">
              <a:solidFill>
                <a:srgbClr val="000000"/>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200"/>
              <a:buFont typeface="Arial"/>
              <a:buNone/>
            </a:pPr>
            <a:r>
              <a:rPr lang="es-CL" sz="1200" b="0" i="0" u="none" strike="noStrike" cap="none">
                <a:solidFill>
                  <a:schemeClr val="dk1"/>
                </a:solidFill>
                <a:latin typeface="Cabin"/>
                <a:ea typeface="Cabin"/>
                <a:cs typeface="Cabin"/>
                <a:sym typeface="Cabin"/>
              </a:rPr>
              <a:t>Asignar un SÍ significa presencia de la acción, es decir, que la mayor parte del tiempo el/la integrante realizó la acción o bien cumple con el criterio establecido. Un NO significa ausencia de la acción, es decir, que la mayor parte del tiempo no se realizó la acción o no cumple con el criterio establecido.</a:t>
            </a:r>
            <a:endParaRPr sz="1600" b="0" i="0" u="none" strike="noStrike" cap="none">
              <a:solidFill>
                <a:srgbClr val="000000"/>
              </a:solidFill>
              <a:latin typeface="Arial"/>
              <a:ea typeface="Arial"/>
              <a:cs typeface="Arial"/>
              <a:sym typeface="Arial"/>
            </a:endParaRPr>
          </a:p>
          <a:p>
            <a:pPr marL="0" marR="0" lvl="0" indent="0" algn="just" rtl="0">
              <a:lnSpc>
                <a:spcPct val="115000"/>
              </a:lnSpc>
              <a:spcBef>
                <a:spcPts val="0"/>
              </a:spcBef>
              <a:spcAft>
                <a:spcPts val="0"/>
              </a:spcAft>
              <a:buClr>
                <a:schemeClr val="dk1"/>
              </a:buClr>
              <a:buSzPts val="1200"/>
              <a:buFont typeface="Arial"/>
              <a:buNone/>
            </a:pPr>
            <a:r>
              <a:rPr lang="es-CL" sz="1200" b="0" i="0" u="none" strike="noStrike" cap="none">
                <a:solidFill>
                  <a:schemeClr val="dk1"/>
                </a:solidFill>
                <a:highlight>
                  <a:srgbClr val="FFC000"/>
                </a:highlight>
                <a:latin typeface="Cabin"/>
                <a:ea typeface="Cabin"/>
                <a:cs typeface="Cabin"/>
                <a:sym typeface="Cabin"/>
              </a:rPr>
              <a:t>Enfócate solo en la </a:t>
            </a:r>
            <a:r>
              <a:rPr lang="es-CL" sz="1200" b="1" i="0" u="none" strike="noStrike" cap="none">
                <a:solidFill>
                  <a:schemeClr val="dk1"/>
                </a:solidFill>
                <a:highlight>
                  <a:srgbClr val="FFC000"/>
                </a:highlight>
                <a:latin typeface="Cabin"/>
                <a:ea typeface="Cabin"/>
                <a:cs typeface="Cabin"/>
                <a:sym typeface="Cabin"/>
              </a:rPr>
              <a:t>actividad del Pitch</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g2698ca918e8_0_1662"/>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560" name="Google Shape;1560;g2698ca918e8_0_1662"/>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561" name="Google Shape;1561;g2698ca918e8_0_1662"/>
          <p:cNvSpPr txBox="1"/>
          <p:nvPr/>
        </p:nvSpPr>
        <p:spPr>
          <a:xfrm>
            <a:off x="2667471" y="6675863"/>
            <a:ext cx="582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bin"/>
              <a:ea typeface="Cabin"/>
              <a:cs typeface="Cabin"/>
              <a:sym typeface="Cabin"/>
            </a:endParaRPr>
          </a:p>
        </p:txBody>
      </p:sp>
      <p:sp>
        <p:nvSpPr>
          <p:cNvPr id="1562" name="Google Shape;1562;g2698ca918e8_0_1662"/>
          <p:cNvSpPr txBox="1"/>
          <p:nvPr/>
        </p:nvSpPr>
        <p:spPr>
          <a:xfrm>
            <a:off x="3240025" y="6484535"/>
            <a:ext cx="3801300" cy="589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563" name="Google Shape;1563;g2698ca918e8_0_1662"/>
          <p:cNvSpPr txBox="1"/>
          <p:nvPr/>
        </p:nvSpPr>
        <p:spPr>
          <a:xfrm>
            <a:off x="1601531" y="6484535"/>
            <a:ext cx="7027500" cy="5895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pic>
        <p:nvPicPr>
          <p:cNvPr id="1564" name="Google Shape;1564;g2698ca918e8_0_1662"/>
          <p:cNvPicPr preferRelativeResize="0"/>
          <p:nvPr/>
        </p:nvPicPr>
        <p:blipFill rotWithShape="1">
          <a:blip r:embed="rId3">
            <a:alphaModFix/>
          </a:blip>
          <a:srcRect/>
          <a:stretch/>
        </p:blipFill>
        <p:spPr>
          <a:xfrm>
            <a:off x="3757795" y="2255469"/>
            <a:ext cx="2189848" cy="2307489"/>
          </a:xfrm>
          <a:prstGeom prst="rect">
            <a:avLst/>
          </a:prstGeom>
          <a:noFill/>
          <a:ln>
            <a:noFill/>
          </a:ln>
        </p:spPr>
      </p:pic>
      <p:sp>
        <p:nvSpPr>
          <p:cNvPr id="1565" name="Google Shape;1565;g2698ca918e8_0_1662"/>
          <p:cNvSpPr txBox="1"/>
          <p:nvPr/>
        </p:nvSpPr>
        <p:spPr>
          <a:xfrm>
            <a:off x="153560" y="4626365"/>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latin typeface="Arvo"/>
                <a:ea typeface="Arvo"/>
                <a:cs typeface="Arvo"/>
                <a:sym typeface="Arvo"/>
              </a:rPr>
              <a:t>REFLEXIÓN </a:t>
            </a:r>
            <a:r>
              <a:rPr lang="es-CL" sz="4200" b="1" i="0" u="none" strike="noStrike" cap="none">
                <a:solidFill>
                  <a:srgbClr val="000000"/>
                </a:solidFill>
                <a:latin typeface="Arvo"/>
                <a:ea typeface="Arvo"/>
                <a:cs typeface="Arvo"/>
                <a:sym typeface="Arvo"/>
              </a:rPr>
              <a:t>GRUPAL</a:t>
            </a:r>
            <a:endParaRPr sz="4200" b="1" i="0" u="none" strike="noStrike" cap="none">
              <a:solidFill>
                <a:srgbClr val="000000"/>
              </a:solidFill>
              <a:latin typeface="Arvo"/>
              <a:ea typeface="Arvo"/>
              <a:cs typeface="Arvo"/>
              <a:sym typeface="Arvo"/>
            </a:endParaRPr>
          </a:p>
        </p:txBody>
      </p:sp>
      <p:sp>
        <p:nvSpPr>
          <p:cNvPr id="1566" name="Google Shape;1566;g2698ca918e8_0_1662"/>
          <p:cNvSpPr txBox="1"/>
          <p:nvPr/>
        </p:nvSpPr>
        <p:spPr>
          <a:xfrm>
            <a:off x="2501361" y="5148559"/>
            <a:ext cx="5071200" cy="5280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s-CL" sz="2100" b="1" i="0" u="none" strike="noStrike" cap="none">
                <a:solidFill>
                  <a:srgbClr val="7F7F7F"/>
                </a:solidFill>
                <a:latin typeface="Cabin"/>
                <a:ea typeface="Cabin"/>
                <a:cs typeface="Cabin"/>
                <a:sym typeface="Cabin"/>
              </a:rPr>
              <a:t>CONCLUSIONES</a:t>
            </a:r>
            <a:endParaRPr sz="2100" b="1" i="0" u="none" strike="noStrike" cap="none">
              <a:solidFill>
                <a:srgbClr val="7F7F7F"/>
              </a:solidFill>
              <a:latin typeface="Cabin"/>
              <a:ea typeface="Cabin"/>
              <a:cs typeface="Cabin"/>
              <a:sym typeface="Cabi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g2698ca918e8_0_1673"/>
          <p:cNvSpPr txBox="1"/>
          <p:nvPr/>
        </p:nvSpPr>
        <p:spPr>
          <a:xfrm>
            <a:off x="301325" y="1239503"/>
            <a:ext cx="9357600" cy="360900"/>
          </a:xfrm>
          <a:prstGeom prst="rect">
            <a:avLst/>
          </a:prstGeom>
          <a:noFill/>
          <a:ln>
            <a:noFill/>
          </a:ln>
        </p:spPr>
        <p:txBody>
          <a:bodyPr spcFirstLastPara="1" wrap="square" lIns="101350" tIns="101350" rIns="101350" bIns="101350"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es-CL" sz="1600" b="0" i="0" u="none" strike="noStrike" cap="none">
                <a:solidFill>
                  <a:schemeClr val="dk1"/>
                </a:solidFill>
                <a:latin typeface="Cabin"/>
                <a:ea typeface="Cabin"/>
                <a:cs typeface="Cabin"/>
                <a:sym typeface="Cabin"/>
              </a:rPr>
              <a:t>Esta reflexión de equipo es necesaria para que puedan mantener o mejorar su desempeño  en cuanto a los aprendizajes del método de las 5 prácticas, el desarrollo de su capacidad creativa y del trabajo en equipo, además les ayudará al momento de preparar su examen transversal.</a:t>
            </a: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400"/>
              <a:buFont typeface="Arial"/>
              <a:buNone/>
            </a:pPr>
            <a:endParaRPr sz="1600" b="0" i="0" u="none" strike="noStrike" cap="none">
              <a:solidFill>
                <a:schemeClr val="dk1"/>
              </a:solidFill>
              <a:latin typeface="Cabin"/>
              <a:ea typeface="Cabin"/>
              <a:cs typeface="Cabin"/>
              <a:sym typeface="Cabin"/>
            </a:endParaRPr>
          </a:p>
        </p:txBody>
      </p:sp>
      <p:graphicFrame>
        <p:nvGraphicFramePr>
          <p:cNvPr id="1572" name="Google Shape;1572;g2698ca918e8_0_1673"/>
          <p:cNvGraphicFramePr/>
          <p:nvPr/>
        </p:nvGraphicFramePr>
        <p:xfrm>
          <a:off x="369291" y="3941842"/>
          <a:ext cx="9289625" cy="1777300"/>
        </p:xfrm>
        <a:graphic>
          <a:graphicData uri="http://schemas.openxmlformats.org/drawingml/2006/table">
            <a:tbl>
              <a:tblPr>
                <a:noFill/>
                <a:tableStyleId>{01BC178B-5A6D-4B96-94CD-B87A5FA463B2}</a:tableStyleId>
              </a:tblPr>
              <a:tblGrid>
                <a:gridCol w="9289625">
                  <a:extLst>
                    <a:ext uri="{9D8B030D-6E8A-4147-A177-3AD203B41FA5}">
                      <a16:colId xmlns:a16="http://schemas.microsoft.com/office/drawing/2014/main" val="20000"/>
                    </a:ext>
                  </a:extLst>
                </a:gridCol>
              </a:tblGrid>
              <a:tr h="503350">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¿Qué contenidos fueron más difíciles de trabajar? ¿Por qué ?</a:t>
                      </a:r>
                      <a:endParaRPr sz="1200" b="1" u="none" strike="noStrike" cap="none">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solidFill>
                      <a:srgbClr val="FF7A7A"/>
                    </a:solidFill>
                  </a:tcPr>
                </a:tc>
                <a:extLst>
                  <a:ext uri="{0D108BD9-81ED-4DB2-BD59-A6C34878D82A}">
                    <a16:rowId xmlns:a16="http://schemas.microsoft.com/office/drawing/2014/main" val="10000"/>
                  </a:ext>
                </a:extLst>
              </a:tr>
              <a:tr h="12739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73" name="Google Shape;1573;g2698ca918e8_0_1673"/>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FF7A7A"/>
                </a:solidFill>
                <a:latin typeface="Arvo"/>
                <a:ea typeface="Arvo"/>
                <a:cs typeface="Arvo"/>
                <a:sym typeface="Arvo"/>
              </a:rPr>
              <a:t>CONCLUSIONES </a:t>
            </a:r>
            <a:r>
              <a:rPr lang="es-CL" sz="2700" b="0" i="0" u="none" strike="noStrike" cap="none">
                <a:solidFill>
                  <a:srgbClr val="FF7A7A"/>
                </a:solidFill>
                <a:latin typeface="Arvo"/>
                <a:ea typeface="Arvo"/>
                <a:cs typeface="Arvo"/>
                <a:sym typeface="Arvo"/>
              </a:rPr>
              <a:t>DEL EQUIPO</a:t>
            </a:r>
            <a:endParaRPr sz="2700" b="0" i="0" u="none" strike="noStrike" cap="none">
              <a:solidFill>
                <a:srgbClr val="FF7A7A"/>
              </a:solidFill>
              <a:latin typeface="Arvo"/>
              <a:ea typeface="Arvo"/>
              <a:cs typeface="Arvo"/>
              <a:sym typeface="Arvo"/>
            </a:endParaRPr>
          </a:p>
        </p:txBody>
      </p:sp>
      <p:graphicFrame>
        <p:nvGraphicFramePr>
          <p:cNvPr id="1574" name="Google Shape;1574;g2698ca918e8_0_1673"/>
          <p:cNvGraphicFramePr/>
          <p:nvPr/>
        </p:nvGraphicFramePr>
        <p:xfrm>
          <a:off x="369291" y="2220397"/>
          <a:ext cx="9289625" cy="1723500"/>
        </p:xfrm>
        <a:graphic>
          <a:graphicData uri="http://schemas.openxmlformats.org/drawingml/2006/table">
            <a:tbl>
              <a:tblPr>
                <a:noFill/>
                <a:tableStyleId>{01BC178B-5A6D-4B96-94CD-B87A5FA463B2}</a:tableStyleId>
              </a:tblPr>
              <a:tblGrid>
                <a:gridCol w="9289625">
                  <a:extLst>
                    <a:ext uri="{9D8B030D-6E8A-4147-A177-3AD203B41FA5}">
                      <a16:colId xmlns:a16="http://schemas.microsoft.com/office/drawing/2014/main" val="20000"/>
                    </a:ext>
                  </a:extLst>
                </a:gridCol>
              </a:tblGrid>
              <a:tr h="506700">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¿Qué contenidos fueron fáciles de trabajar para nosotros?  ¿Por qué?</a:t>
                      </a:r>
                      <a:endParaRPr sz="1200" b="1" u="none" strike="noStrike" cap="none">
                        <a:solidFill>
                          <a:schemeClr val="dk1"/>
                        </a:solidFill>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solidFill>
                      <a:srgbClr val="FF7A7A"/>
                    </a:solidFill>
                  </a:tcPr>
                </a:tc>
                <a:extLst>
                  <a:ext uri="{0D108BD9-81ED-4DB2-BD59-A6C34878D82A}">
                    <a16:rowId xmlns:a16="http://schemas.microsoft.com/office/drawing/2014/main" val="10000"/>
                  </a:ext>
                </a:extLst>
              </a:tr>
              <a:tr h="121680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575" name="Google Shape;1575;g2698ca918e8_0_1673"/>
          <p:cNvGraphicFramePr/>
          <p:nvPr/>
        </p:nvGraphicFramePr>
        <p:xfrm>
          <a:off x="369291" y="5719147"/>
          <a:ext cx="9289625" cy="1723500"/>
        </p:xfrm>
        <a:graphic>
          <a:graphicData uri="http://schemas.openxmlformats.org/drawingml/2006/table">
            <a:tbl>
              <a:tblPr>
                <a:noFill/>
                <a:tableStyleId>{01BC178B-5A6D-4B96-94CD-B87A5FA463B2}</a:tableStyleId>
              </a:tblPr>
              <a:tblGrid>
                <a:gridCol w="9289625">
                  <a:extLst>
                    <a:ext uri="{9D8B030D-6E8A-4147-A177-3AD203B41FA5}">
                      <a16:colId xmlns:a16="http://schemas.microsoft.com/office/drawing/2014/main" val="20000"/>
                    </a:ext>
                  </a:extLst>
                </a:gridCol>
              </a:tblGrid>
              <a:tr h="43092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¿Qué haríamos en una próxima experiencia para superar esta dificultad?</a:t>
                      </a:r>
                      <a:endParaRPr sz="1200" b="1" u="none" strike="noStrike" cap="none">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solidFill>
                      <a:srgbClr val="FF7A7A"/>
                    </a:solidFill>
                  </a:tcPr>
                </a:tc>
                <a:extLst>
                  <a:ext uri="{0D108BD9-81ED-4DB2-BD59-A6C34878D82A}">
                    <a16:rowId xmlns:a16="http://schemas.microsoft.com/office/drawing/2014/main" val="10000"/>
                  </a:ext>
                </a:extLst>
              </a:tr>
              <a:tr h="1292575">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rgbClr val="FF7A7A"/>
                      </a:solidFill>
                      <a:prstDash val="solid"/>
                      <a:round/>
                      <a:headEnd type="none" w="sm" len="sm"/>
                      <a:tailEnd type="none" w="sm" len="sm"/>
                    </a:lnL>
                    <a:lnR w="9525" cap="flat" cmpd="sng">
                      <a:solidFill>
                        <a:srgbClr val="FF7A7A"/>
                      </a:solidFill>
                      <a:prstDash val="solid"/>
                      <a:round/>
                      <a:headEnd type="none" w="sm" len="sm"/>
                      <a:tailEnd type="none" w="sm" len="sm"/>
                    </a:lnR>
                    <a:lnT w="9525" cap="flat" cmpd="sng">
                      <a:solidFill>
                        <a:srgbClr val="FF7A7A"/>
                      </a:solidFill>
                      <a:prstDash val="solid"/>
                      <a:round/>
                      <a:headEnd type="none" w="sm" len="sm"/>
                      <a:tailEnd type="none" w="sm" len="sm"/>
                    </a:lnT>
                    <a:lnB w="9525" cap="flat" cmpd="sng">
                      <a:solidFill>
                        <a:srgbClr val="FF7A7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g2698ca918e8_0_1692"/>
          <p:cNvSpPr/>
          <p:nvPr/>
        </p:nvSpPr>
        <p:spPr>
          <a:xfrm>
            <a:off x="536608" y="2504242"/>
            <a:ext cx="2612100" cy="3057000"/>
          </a:xfrm>
          <a:prstGeom prst="roundRect">
            <a:avLst>
              <a:gd name="adj" fmla="val 16667"/>
            </a:avLst>
          </a:prstGeom>
          <a:solidFill>
            <a:srgbClr val="FFDAD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bin"/>
              <a:ea typeface="Cabin"/>
              <a:cs typeface="Cabin"/>
              <a:sym typeface="Cabin"/>
            </a:endParaRPr>
          </a:p>
        </p:txBody>
      </p:sp>
      <p:sp>
        <p:nvSpPr>
          <p:cNvPr id="1593" name="Google Shape;1593;g2698ca918e8_0_1692"/>
          <p:cNvSpPr/>
          <p:nvPr/>
        </p:nvSpPr>
        <p:spPr>
          <a:xfrm>
            <a:off x="3781146" y="2504242"/>
            <a:ext cx="2612100" cy="3057000"/>
          </a:xfrm>
          <a:prstGeom prst="roundRect">
            <a:avLst>
              <a:gd name="adj" fmla="val 16667"/>
            </a:avLst>
          </a:prstGeom>
          <a:solidFill>
            <a:srgbClr val="FFDAD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bin"/>
              <a:ea typeface="Cabin"/>
              <a:cs typeface="Cabin"/>
              <a:sym typeface="Cabin"/>
            </a:endParaRPr>
          </a:p>
        </p:txBody>
      </p:sp>
      <p:sp>
        <p:nvSpPr>
          <p:cNvPr id="1594" name="Google Shape;1594;g2698ca918e8_0_1692"/>
          <p:cNvSpPr/>
          <p:nvPr/>
        </p:nvSpPr>
        <p:spPr>
          <a:xfrm>
            <a:off x="7025655" y="2504242"/>
            <a:ext cx="2612100" cy="3057000"/>
          </a:xfrm>
          <a:prstGeom prst="roundRect">
            <a:avLst>
              <a:gd name="adj" fmla="val 16667"/>
            </a:avLst>
          </a:prstGeom>
          <a:solidFill>
            <a:srgbClr val="FFDAD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Cabin"/>
              <a:ea typeface="Cabin"/>
              <a:cs typeface="Cabin"/>
              <a:sym typeface="Cabin"/>
            </a:endParaRPr>
          </a:p>
        </p:txBody>
      </p:sp>
      <p:sp>
        <p:nvSpPr>
          <p:cNvPr id="1595" name="Google Shape;1595;g2698ca918e8_0_1692"/>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REFLEXIÓN</a:t>
            </a:r>
            <a:endParaRPr sz="2700" b="1" i="0" u="none" strike="noStrike" cap="none">
              <a:solidFill>
                <a:schemeClr val="dk1"/>
              </a:solidFill>
              <a:latin typeface="Arvo"/>
              <a:ea typeface="Arvo"/>
              <a:cs typeface="Arvo"/>
              <a:sym typeface="Arvo"/>
            </a:endParaRPr>
          </a:p>
        </p:txBody>
      </p:sp>
      <p:sp>
        <p:nvSpPr>
          <p:cNvPr id="1596" name="Google Shape;1596;g2698ca918e8_0_1692"/>
          <p:cNvSpPr/>
          <p:nvPr/>
        </p:nvSpPr>
        <p:spPr>
          <a:xfrm>
            <a:off x="471700" y="3820134"/>
            <a:ext cx="2677200" cy="769200"/>
          </a:xfrm>
          <a:prstGeom prst="rect">
            <a:avLst/>
          </a:prstGeom>
          <a:noFill/>
          <a:ln>
            <a:noFill/>
          </a:ln>
        </p:spPr>
        <p:txBody>
          <a:bodyPr spcFirstLastPara="1" wrap="square" lIns="101350" tIns="50650" rIns="101350" bIns="5065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1" i="0" u="none" strike="noStrike" cap="none">
                <a:solidFill>
                  <a:schemeClr val="dk1"/>
                </a:solidFill>
                <a:latin typeface="Cabin"/>
                <a:ea typeface="Cabin"/>
                <a:cs typeface="Cabin"/>
                <a:sym typeface="Cabin"/>
              </a:rPr>
              <a:t>¿QUÉ APRENDÍ?</a:t>
            </a:r>
            <a:endParaRPr sz="19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abin"/>
              <a:ea typeface="Cabin"/>
              <a:cs typeface="Cabin"/>
              <a:sym typeface="Cabin"/>
            </a:endParaRPr>
          </a:p>
        </p:txBody>
      </p:sp>
      <p:sp>
        <p:nvSpPr>
          <p:cNvPr id="1597" name="Google Shape;1597;g2698ca918e8_0_1692"/>
          <p:cNvSpPr/>
          <p:nvPr/>
        </p:nvSpPr>
        <p:spPr>
          <a:xfrm>
            <a:off x="3708424" y="3548194"/>
            <a:ext cx="2705100" cy="769200"/>
          </a:xfrm>
          <a:prstGeom prst="rect">
            <a:avLst/>
          </a:prstGeom>
          <a:noFill/>
          <a:ln>
            <a:noFill/>
          </a:ln>
        </p:spPr>
        <p:txBody>
          <a:bodyPr spcFirstLastPara="1" wrap="square" lIns="101350" tIns="50650" rIns="101350" bIns="5065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1" i="0" u="none" strike="noStrike" cap="none">
                <a:solidFill>
                  <a:schemeClr val="dk1"/>
                </a:solidFill>
                <a:latin typeface="Cabin"/>
                <a:ea typeface="Cabin"/>
                <a:cs typeface="Cabin"/>
                <a:sym typeface="Cabin"/>
              </a:rPr>
              <a:t>¿QUÉ FUE LO IMPORTANTE PARA MÍ?</a:t>
            </a:r>
            <a:endParaRPr sz="19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abin"/>
              <a:ea typeface="Cabin"/>
              <a:cs typeface="Cabin"/>
              <a:sym typeface="Cabin"/>
            </a:endParaRPr>
          </a:p>
        </p:txBody>
      </p:sp>
      <p:sp>
        <p:nvSpPr>
          <p:cNvPr id="1598" name="Google Shape;1598;g2698ca918e8_0_1692"/>
          <p:cNvSpPr/>
          <p:nvPr/>
        </p:nvSpPr>
        <p:spPr>
          <a:xfrm>
            <a:off x="7025688" y="3455411"/>
            <a:ext cx="2727600" cy="549900"/>
          </a:xfrm>
          <a:prstGeom prst="rect">
            <a:avLst/>
          </a:prstGeom>
          <a:noFill/>
          <a:ln>
            <a:noFill/>
          </a:ln>
        </p:spPr>
        <p:txBody>
          <a:bodyPr spcFirstLastPara="1" wrap="square" lIns="101350" tIns="50650" rIns="101350" bIns="5065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1" i="0" u="none" strike="noStrike" cap="none">
                <a:solidFill>
                  <a:schemeClr val="dk1"/>
                </a:solidFill>
                <a:latin typeface="Cabin"/>
                <a:ea typeface="Cabin"/>
                <a:cs typeface="Cabin"/>
                <a:sym typeface="Cabin"/>
              </a:rPr>
              <a:t>DE LO QUE APRENDÍ:</a:t>
            </a:r>
            <a:endParaRPr sz="19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r>
              <a:rPr lang="es-CL" sz="1900" b="1" i="0" u="none" strike="noStrike" cap="none">
                <a:solidFill>
                  <a:schemeClr val="dk1"/>
                </a:solidFill>
                <a:latin typeface="Cabin"/>
                <a:ea typeface="Cabin"/>
                <a:cs typeface="Cabin"/>
                <a:sym typeface="Cabin"/>
              </a:rPr>
              <a:t>¿DÓNDE PODRÍA USARLO DE NUEVO?</a:t>
            </a:r>
            <a:endParaRPr sz="19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abin"/>
              <a:ea typeface="Cabin"/>
              <a:cs typeface="Cabin"/>
              <a:sym typeface="Cabin"/>
            </a:endParaRPr>
          </a:p>
        </p:txBody>
      </p:sp>
      <p:sp>
        <p:nvSpPr>
          <p:cNvPr id="1599" name="Google Shape;1599;g2698ca918e8_0_1692"/>
          <p:cNvSpPr/>
          <p:nvPr/>
        </p:nvSpPr>
        <p:spPr>
          <a:xfrm>
            <a:off x="2263992" y="2504242"/>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0" name="Google Shape;1600;g2698ca918e8_0_1692"/>
          <p:cNvSpPr/>
          <p:nvPr/>
        </p:nvSpPr>
        <p:spPr>
          <a:xfrm>
            <a:off x="2526350" y="2441633"/>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1" name="Google Shape;1601;g2698ca918e8_0_1692"/>
          <p:cNvSpPr/>
          <p:nvPr/>
        </p:nvSpPr>
        <p:spPr>
          <a:xfrm>
            <a:off x="3083939" y="2929333"/>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2" name="Google Shape;1602;g2698ca918e8_0_1692"/>
          <p:cNvSpPr/>
          <p:nvPr/>
        </p:nvSpPr>
        <p:spPr>
          <a:xfrm>
            <a:off x="1824292" y="2441633"/>
            <a:ext cx="5922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3" name="Google Shape;1603;g2698ca918e8_0_1692"/>
          <p:cNvSpPr/>
          <p:nvPr/>
        </p:nvSpPr>
        <p:spPr>
          <a:xfrm>
            <a:off x="1586153" y="2441633"/>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4" name="Google Shape;1604;g2698ca918e8_0_1692"/>
          <p:cNvSpPr/>
          <p:nvPr/>
        </p:nvSpPr>
        <p:spPr>
          <a:xfrm>
            <a:off x="3083939" y="3152741"/>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5" name="Google Shape;1605;g2698ca918e8_0_1692"/>
          <p:cNvSpPr/>
          <p:nvPr/>
        </p:nvSpPr>
        <p:spPr>
          <a:xfrm>
            <a:off x="3083939" y="3361195"/>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6" name="Google Shape;1606;g2698ca918e8_0_1692"/>
          <p:cNvSpPr/>
          <p:nvPr/>
        </p:nvSpPr>
        <p:spPr>
          <a:xfrm rot="10800000">
            <a:off x="3772843" y="4589441"/>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7" name="Google Shape;1607;g2698ca918e8_0_1692"/>
          <p:cNvSpPr/>
          <p:nvPr/>
        </p:nvSpPr>
        <p:spPr>
          <a:xfrm rot="10800000">
            <a:off x="4160284" y="5508850"/>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8" name="Google Shape;1608;g2698ca918e8_0_1692"/>
          <p:cNvSpPr/>
          <p:nvPr/>
        </p:nvSpPr>
        <p:spPr>
          <a:xfrm rot="10800000">
            <a:off x="3708296" y="4977350"/>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09" name="Google Shape;1609;g2698ca918e8_0_1692"/>
          <p:cNvSpPr/>
          <p:nvPr/>
        </p:nvSpPr>
        <p:spPr>
          <a:xfrm rot="10800000">
            <a:off x="4536481" y="5508850"/>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0" name="Google Shape;1610;g2698ca918e8_0_1692"/>
          <p:cNvSpPr/>
          <p:nvPr/>
        </p:nvSpPr>
        <p:spPr>
          <a:xfrm rot="10800000">
            <a:off x="3708296" y="4797742"/>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1" name="Google Shape;1611;g2698ca918e8_0_1692"/>
          <p:cNvSpPr/>
          <p:nvPr/>
        </p:nvSpPr>
        <p:spPr>
          <a:xfrm rot="10800000">
            <a:off x="3708296" y="4589288"/>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2" name="Google Shape;1612;g2698ca918e8_0_1692"/>
          <p:cNvSpPr/>
          <p:nvPr/>
        </p:nvSpPr>
        <p:spPr>
          <a:xfrm>
            <a:off x="8706805" y="2535547"/>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3" name="Google Shape;1613;g2698ca918e8_0_1692"/>
          <p:cNvSpPr/>
          <p:nvPr/>
        </p:nvSpPr>
        <p:spPr>
          <a:xfrm>
            <a:off x="8969163" y="2472938"/>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4" name="Google Shape;1614;g2698ca918e8_0_1692"/>
          <p:cNvSpPr/>
          <p:nvPr/>
        </p:nvSpPr>
        <p:spPr>
          <a:xfrm>
            <a:off x="9526752" y="2960638"/>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5" name="Google Shape;1615;g2698ca918e8_0_1692"/>
          <p:cNvSpPr/>
          <p:nvPr/>
        </p:nvSpPr>
        <p:spPr>
          <a:xfrm>
            <a:off x="8624313" y="2472951"/>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6" name="Google Shape;1616;g2698ca918e8_0_1692"/>
          <p:cNvSpPr/>
          <p:nvPr/>
        </p:nvSpPr>
        <p:spPr>
          <a:xfrm>
            <a:off x="8363766" y="2472938"/>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17" name="Google Shape;1617;g2698ca918e8_0_1692"/>
          <p:cNvSpPr/>
          <p:nvPr/>
        </p:nvSpPr>
        <p:spPr>
          <a:xfrm>
            <a:off x="9526752" y="3184046"/>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nvGrpSpPr>
          <p:cNvPr id="1618" name="Google Shape;1618;g2698ca918e8_0_1692"/>
          <p:cNvGrpSpPr/>
          <p:nvPr/>
        </p:nvGrpSpPr>
        <p:grpSpPr>
          <a:xfrm>
            <a:off x="3636912" y="5660336"/>
            <a:ext cx="2950898" cy="2446997"/>
            <a:chOff x="2910473" y="2489001"/>
            <a:chExt cx="3325705" cy="2683994"/>
          </a:xfrm>
        </p:grpSpPr>
        <p:pic>
          <p:nvPicPr>
            <p:cNvPr id="1619" name="Google Shape;1619;g2698ca918e8_0_1692"/>
            <p:cNvPicPr preferRelativeResize="0"/>
            <p:nvPr/>
          </p:nvPicPr>
          <p:blipFill rotWithShape="1">
            <a:blip r:embed="rId3">
              <a:alphaModFix/>
            </a:blip>
            <a:srcRect l="32265" t="28570" r="34037" b="27093"/>
            <a:stretch/>
          </p:blipFill>
          <p:spPr>
            <a:xfrm>
              <a:off x="3628650" y="2801525"/>
              <a:ext cx="1903198" cy="1750125"/>
            </a:xfrm>
            <a:prstGeom prst="rect">
              <a:avLst/>
            </a:prstGeom>
            <a:noFill/>
            <a:ln>
              <a:noFill/>
            </a:ln>
          </p:spPr>
        </p:pic>
        <p:sp>
          <p:nvSpPr>
            <p:cNvPr id="1620" name="Google Shape;1620;g2698ca918e8_0_1692"/>
            <p:cNvSpPr txBox="1"/>
            <p:nvPr/>
          </p:nvSpPr>
          <p:spPr>
            <a:xfrm>
              <a:off x="3628661" y="3058069"/>
              <a:ext cx="1853100" cy="11856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200" b="0" i="0" u="none" strike="noStrike" cap="none">
                  <a:solidFill>
                    <a:srgbClr val="000000"/>
                  </a:solidFill>
                  <a:latin typeface="Arvo"/>
                  <a:ea typeface="Arvo"/>
                  <a:cs typeface="Arvo"/>
                  <a:sym typeface="Arvo"/>
                </a:rPr>
                <a:t>práctica de la </a:t>
              </a:r>
              <a:endParaRPr sz="1200" b="0"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200"/>
                <a:buFont typeface="Arial"/>
                <a:buNone/>
              </a:pPr>
              <a:r>
                <a:rPr lang="es-CL" sz="1200" b="1" i="0" u="none" strike="noStrike" cap="none">
                  <a:solidFill>
                    <a:srgbClr val="000000"/>
                  </a:solidFill>
                  <a:latin typeface="Arvo"/>
                  <a:ea typeface="Arvo"/>
                  <a:cs typeface="Arvo"/>
                  <a:sym typeface="Arvo"/>
                </a:rPr>
                <a:t>REFLEXIÓN</a:t>
              </a:r>
              <a:endParaRPr sz="1200" b="1" i="0" u="none" strike="noStrike" cap="none">
                <a:solidFill>
                  <a:srgbClr val="000000"/>
                </a:solidFill>
                <a:latin typeface="Arvo"/>
                <a:ea typeface="Arvo"/>
                <a:cs typeface="Arvo"/>
                <a:sym typeface="Arvo"/>
              </a:endParaRPr>
            </a:p>
          </p:txBody>
        </p:sp>
        <p:sp>
          <p:nvSpPr>
            <p:cNvPr id="1621" name="Google Shape;1621;g2698ca918e8_0_1692"/>
            <p:cNvSpPr/>
            <p:nvPr/>
          </p:nvSpPr>
          <p:spPr>
            <a:xfrm rot="-3223274">
              <a:off x="2987270" y="2864767"/>
              <a:ext cx="1186383" cy="501568"/>
            </a:xfrm>
            <a:prstGeom prst="rect">
              <a:avLst/>
            </a:prstGeom>
            <a:solidFill>
              <a:srgbClr val="FFFFFF"/>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22" name="Google Shape;1622;g2698ca918e8_0_1692"/>
            <p:cNvSpPr/>
            <p:nvPr/>
          </p:nvSpPr>
          <p:spPr>
            <a:xfrm rot="-3770220">
              <a:off x="4900745" y="3948007"/>
              <a:ext cx="1414166" cy="686823"/>
            </a:xfrm>
            <a:prstGeom prst="rect">
              <a:avLst/>
            </a:prstGeom>
            <a:solidFill>
              <a:srgbClr val="FFFFFF"/>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23" name="Google Shape;1623;g2698ca918e8_0_1692"/>
            <p:cNvSpPr/>
            <p:nvPr/>
          </p:nvSpPr>
          <p:spPr>
            <a:xfrm rot="3506326">
              <a:off x="4997403" y="2797644"/>
              <a:ext cx="1070672" cy="640788"/>
            </a:xfrm>
            <a:prstGeom prst="rect">
              <a:avLst/>
            </a:prstGeom>
            <a:solidFill>
              <a:srgbClr val="FFFFFF"/>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624" name="Google Shape;1624;g2698ca918e8_0_1692"/>
            <p:cNvSpPr/>
            <p:nvPr/>
          </p:nvSpPr>
          <p:spPr>
            <a:xfrm rot="3506274">
              <a:off x="2866042" y="4047605"/>
              <a:ext cx="1413963" cy="686581"/>
            </a:xfrm>
            <a:prstGeom prst="rect">
              <a:avLst/>
            </a:prstGeom>
            <a:solidFill>
              <a:srgbClr val="FFFFFF"/>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grpSp>
      <p:sp>
        <p:nvSpPr>
          <p:cNvPr id="1625" name="Google Shape;1625;g2698ca918e8_0_1692"/>
          <p:cNvSpPr txBox="1"/>
          <p:nvPr/>
        </p:nvSpPr>
        <p:spPr>
          <a:xfrm>
            <a:off x="3615686" y="1538633"/>
            <a:ext cx="6060000" cy="6972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2"/>
          <p:cNvSpPr txBox="1"/>
          <p:nvPr/>
        </p:nvSpPr>
        <p:spPr>
          <a:xfrm>
            <a:off x="1547151" y="279595"/>
            <a:ext cx="6641400" cy="847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MEJORAR ALGO EXISTENTE</a:t>
            </a:r>
            <a:endParaRPr sz="2400" b="1" i="0" u="none" strike="noStrike" cap="none">
              <a:solidFill>
                <a:schemeClr val="dk1"/>
              </a:solidFill>
              <a:latin typeface="Arvo"/>
              <a:ea typeface="Arvo"/>
              <a:cs typeface="Arvo"/>
              <a:sym typeface="Arvo"/>
            </a:endParaRPr>
          </a:p>
        </p:txBody>
      </p:sp>
      <p:sp>
        <p:nvSpPr>
          <p:cNvPr id="545" name="Google Shape;545;p12"/>
          <p:cNvSpPr/>
          <p:nvPr/>
        </p:nvSpPr>
        <p:spPr>
          <a:xfrm>
            <a:off x="1794947" y="1757014"/>
            <a:ext cx="5915400" cy="32304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2400" b="0" i="0" u="none" strike="noStrike" cap="none">
                <a:solidFill>
                  <a:schemeClr val="dk1"/>
                </a:solidFill>
                <a:latin typeface="Cabin"/>
                <a:ea typeface="Cabin"/>
                <a:cs typeface="Cabin"/>
                <a:sym typeface="Cabin"/>
              </a:rPr>
              <a:t>La </a:t>
            </a:r>
            <a:r>
              <a:rPr lang="es-CL" sz="2400" b="1" i="0" u="none" strike="noStrike" cap="none">
                <a:solidFill>
                  <a:schemeClr val="lt1"/>
                </a:solidFill>
                <a:highlight>
                  <a:srgbClr val="E75B66"/>
                </a:highlight>
                <a:latin typeface="Cabin"/>
                <a:ea typeface="Cabin"/>
                <a:cs typeface="Cabin"/>
                <a:sym typeface="Cabin"/>
              </a:rPr>
              <a:t>creatividad</a:t>
            </a:r>
            <a:r>
              <a:rPr lang="es-CL" sz="2400" b="0" i="0" u="none" strike="noStrike" cap="none">
                <a:solidFill>
                  <a:schemeClr val="dk1"/>
                </a:solidFill>
                <a:latin typeface="Cabin"/>
                <a:ea typeface="Cabin"/>
                <a:cs typeface="Cabin"/>
                <a:sym typeface="Cabin"/>
              </a:rPr>
              <a:t> no sólo se aplica para crear algo nuevo, más bien cotidianamente la usamos para mejorar productos, servicios y procesos, entre otros, que ya existen y forman parte de nuestra vida personal y/o laboral. </a:t>
            </a:r>
            <a:endParaRPr sz="2400" b="0" i="0" u="none" strike="noStrike" cap="none">
              <a:solidFill>
                <a:schemeClr val="dk1"/>
              </a:solidFill>
              <a:latin typeface="Cabin"/>
              <a:ea typeface="Cabin"/>
              <a:cs typeface="Cabin"/>
              <a:sym typeface="Cabin"/>
            </a:endParaRPr>
          </a:p>
        </p:txBody>
      </p:sp>
      <p:pic>
        <p:nvPicPr>
          <p:cNvPr id="546" name="Google Shape;546;p12"/>
          <p:cNvPicPr preferRelativeResize="0"/>
          <p:nvPr/>
        </p:nvPicPr>
        <p:blipFill rotWithShape="1">
          <a:blip r:embed="rId3">
            <a:alphaModFix/>
          </a:blip>
          <a:srcRect/>
          <a:stretch/>
        </p:blipFill>
        <p:spPr>
          <a:xfrm>
            <a:off x="6121483" y="4419567"/>
            <a:ext cx="2361456" cy="228241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g2698ca918e8_0_1729"/>
          <p:cNvSpPr txBox="1"/>
          <p:nvPr/>
        </p:nvSpPr>
        <p:spPr>
          <a:xfrm>
            <a:off x="272300" y="4938343"/>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1" i="0" u="none" strike="noStrike" cap="none">
                <a:solidFill>
                  <a:srgbClr val="000000"/>
                </a:solidFill>
                <a:latin typeface="Arvo"/>
                <a:ea typeface="Arvo"/>
                <a:cs typeface="Arvo"/>
                <a:sym typeface="Arvo"/>
              </a:rPr>
              <a:t>EVALUACIÓN Nº3</a:t>
            </a:r>
            <a:endParaRPr sz="4200" b="1" i="0" u="none" strike="noStrike" cap="none">
              <a:solidFill>
                <a:srgbClr val="000000"/>
              </a:solidFill>
              <a:latin typeface="Arvo"/>
              <a:ea typeface="Arvo"/>
              <a:cs typeface="Arvo"/>
              <a:sym typeface="Arvo"/>
            </a:endParaRPr>
          </a:p>
        </p:txBody>
      </p:sp>
      <p:pic>
        <p:nvPicPr>
          <p:cNvPr id="1631" name="Google Shape;1631;g2698ca918e8_0_1729"/>
          <p:cNvPicPr preferRelativeResize="0"/>
          <p:nvPr/>
        </p:nvPicPr>
        <p:blipFill rotWithShape="1">
          <a:blip r:embed="rId3">
            <a:alphaModFix/>
          </a:blip>
          <a:srcRect/>
          <a:stretch/>
        </p:blipFill>
        <p:spPr>
          <a:xfrm>
            <a:off x="4237340" y="2460452"/>
            <a:ext cx="2156813" cy="19801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g2698ca918e8_0_1759"/>
          <p:cNvSpPr txBox="1"/>
          <p:nvPr/>
        </p:nvSpPr>
        <p:spPr>
          <a:xfrm>
            <a:off x="1417463" y="625475"/>
            <a:ext cx="7050900" cy="32913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7916"/>
              </a:lnSpc>
              <a:spcBef>
                <a:spcPts val="0"/>
              </a:spcBef>
              <a:spcAft>
                <a:spcPts val="900"/>
              </a:spcAft>
              <a:buClr>
                <a:srgbClr val="000000"/>
              </a:buClr>
              <a:buSzPts val="1200"/>
              <a:buFont typeface="Arial"/>
              <a:buNone/>
            </a:pPr>
            <a:r>
              <a:rPr lang="es-CL" sz="6700" b="1" i="0" u="none" strike="noStrike" cap="none">
                <a:solidFill>
                  <a:srgbClr val="000000"/>
                </a:solidFill>
                <a:latin typeface="Arvo"/>
                <a:ea typeface="Arvo"/>
                <a:cs typeface="Arvo"/>
                <a:sym typeface="Arvo"/>
              </a:rPr>
              <a:t>ÉXITO!</a:t>
            </a:r>
            <a:endParaRPr sz="6700" b="1" i="0" u="none" strike="noStrike" cap="none">
              <a:solidFill>
                <a:srgbClr val="000000"/>
              </a:solidFill>
              <a:latin typeface="Arvo"/>
              <a:ea typeface="Arvo"/>
              <a:cs typeface="Arvo"/>
              <a:sym typeface="Arvo"/>
            </a:endParaRPr>
          </a:p>
        </p:txBody>
      </p:sp>
      <p:pic>
        <p:nvPicPr>
          <p:cNvPr id="1691" name="Google Shape;1691;g2698ca918e8_0_1759"/>
          <p:cNvPicPr preferRelativeResize="0"/>
          <p:nvPr/>
        </p:nvPicPr>
        <p:blipFill rotWithShape="1">
          <a:blip r:embed="rId3">
            <a:alphaModFix/>
          </a:blip>
          <a:srcRect/>
          <a:stretch/>
        </p:blipFill>
        <p:spPr>
          <a:xfrm>
            <a:off x="3797256" y="3465817"/>
            <a:ext cx="2291288" cy="276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4"/>
          <p:cNvSpPr txBox="1"/>
          <p:nvPr/>
        </p:nvSpPr>
        <p:spPr>
          <a:xfrm>
            <a:off x="1543601" y="1511249"/>
            <a:ext cx="69567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0" i="0" u="none" strike="noStrike" cap="none">
                <a:solidFill>
                  <a:schemeClr val="dk1"/>
                </a:solidFill>
                <a:latin typeface="Cabin"/>
                <a:ea typeface="Cabin"/>
                <a:cs typeface="Cabin"/>
                <a:sym typeface="Cabin"/>
              </a:rPr>
              <a:t>El cineasta Kirby Ferguson plantea que hay tres elementos claves en la creatividad: </a:t>
            </a:r>
            <a:endParaRPr sz="2400" b="0" i="0" u="none" strike="noStrike" cap="none">
              <a:solidFill>
                <a:schemeClr val="dk1"/>
              </a:solidFill>
              <a:latin typeface="Cabin"/>
              <a:ea typeface="Cabin"/>
              <a:cs typeface="Cabin"/>
              <a:sym typeface="Cabin"/>
            </a:endParaRPr>
          </a:p>
        </p:txBody>
      </p:sp>
      <p:sp>
        <p:nvSpPr>
          <p:cNvPr id="561" name="Google Shape;561;p14"/>
          <p:cNvSpPr txBox="1"/>
          <p:nvPr/>
        </p:nvSpPr>
        <p:spPr>
          <a:xfrm>
            <a:off x="1291600" y="280947"/>
            <a:ext cx="5560800" cy="9372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¿CÓMO DESARROLLAR LA </a:t>
            </a:r>
            <a:r>
              <a:rPr lang="es-CL" sz="2400" b="1" i="0" u="none" strike="noStrike" cap="none">
                <a:solidFill>
                  <a:schemeClr val="lt1"/>
                </a:solidFill>
                <a:highlight>
                  <a:srgbClr val="E75B66"/>
                </a:highlight>
                <a:latin typeface="Cabin"/>
                <a:ea typeface="Cabin"/>
                <a:cs typeface="Cabin"/>
                <a:sym typeface="Cabin"/>
              </a:rPr>
              <a:t>CREATIVIDAD</a:t>
            </a:r>
            <a:r>
              <a:rPr lang="es-CL" sz="2400" b="1" i="0" u="none" strike="noStrike" cap="none">
                <a:solidFill>
                  <a:srgbClr val="000000"/>
                </a:solidFill>
                <a:latin typeface="Arvo"/>
                <a:ea typeface="Arvo"/>
                <a:cs typeface="Arvo"/>
                <a:sym typeface="Arvo"/>
              </a:rPr>
              <a:t>? </a:t>
            </a:r>
            <a:endParaRPr sz="2400" b="1" i="0" u="none" strike="noStrike" cap="none">
              <a:solidFill>
                <a:srgbClr val="000000"/>
              </a:solidFill>
              <a:latin typeface="Arvo"/>
              <a:ea typeface="Arvo"/>
              <a:cs typeface="Arvo"/>
              <a:sym typeface="Arvo"/>
            </a:endParaRPr>
          </a:p>
        </p:txBody>
      </p:sp>
      <p:sp>
        <p:nvSpPr>
          <p:cNvPr id="562" name="Google Shape;562;p14"/>
          <p:cNvSpPr/>
          <p:nvPr/>
        </p:nvSpPr>
        <p:spPr>
          <a:xfrm>
            <a:off x="1724536" y="2940227"/>
            <a:ext cx="2046600" cy="929700"/>
          </a:xfrm>
          <a:prstGeom prst="roundRect">
            <a:avLst>
              <a:gd name="adj" fmla="val 16667"/>
            </a:avLst>
          </a:prstGeom>
          <a:solidFill>
            <a:srgbClr val="FF7A7A"/>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200" b="0" i="0" u="none" strike="noStrike" cap="none">
                <a:solidFill>
                  <a:srgbClr val="000000"/>
                </a:solidFill>
                <a:latin typeface="Cabin"/>
                <a:ea typeface="Cabin"/>
                <a:cs typeface="Cabin"/>
                <a:sym typeface="Cabin"/>
              </a:rPr>
              <a:t>COPIAR</a:t>
            </a:r>
            <a:endParaRPr sz="2200" b="0" i="0" u="none" strike="noStrike" cap="none">
              <a:solidFill>
                <a:srgbClr val="000000"/>
              </a:solidFill>
              <a:latin typeface="Cabin"/>
              <a:ea typeface="Cabin"/>
              <a:cs typeface="Cabin"/>
              <a:sym typeface="Cabin"/>
            </a:endParaRPr>
          </a:p>
        </p:txBody>
      </p:sp>
      <p:sp>
        <p:nvSpPr>
          <p:cNvPr id="563" name="Google Shape;563;p14"/>
          <p:cNvSpPr/>
          <p:nvPr/>
        </p:nvSpPr>
        <p:spPr>
          <a:xfrm>
            <a:off x="1724536" y="4257811"/>
            <a:ext cx="2046600" cy="929700"/>
          </a:xfrm>
          <a:prstGeom prst="roundRect">
            <a:avLst>
              <a:gd name="adj" fmla="val 16667"/>
            </a:avLst>
          </a:prstGeom>
          <a:solidFill>
            <a:srgbClr val="FF7A7A"/>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200" b="0" i="0" u="none" strike="noStrike" cap="none">
                <a:solidFill>
                  <a:srgbClr val="000000"/>
                </a:solidFill>
                <a:latin typeface="Cabin"/>
                <a:ea typeface="Cabin"/>
                <a:cs typeface="Cabin"/>
                <a:sym typeface="Cabin"/>
              </a:rPr>
              <a:t>TRANSFORMAR</a:t>
            </a:r>
            <a:endParaRPr sz="2200" b="0" i="0" u="none" strike="noStrike" cap="none">
              <a:solidFill>
                <a:srgbClr val="000000"/>
              </a:solidFill>
              <a:latin typeface="Cabin"/>
              <a:ea typeface="Cabin"/>
              <a:cs typeface="Cabin"/>
              <a:sym typeface="Cabin"/>
            </a:endParaRPr>
          </a:p>
        </p:txBody>
      </p:sp>
      <p:sp>
        <p:nvSpPr>
          <p:cNvPr id="564" name="Google Shape;564;p14"/>
          <p:cNvSpPr/>
          <p:nvPr/>
        </p:nvSpPr>
        <p:spPr>
          <a:xfrm>
            <a:off x="1724536" y="5581888"/>
            <a:ext cx="2046600" cy="929700"/>
          </a:xfrm>
          <a:prstGeom prst="roundRect">
            <a:avLst>
              <a:gd name="adj" fmla="val 16667"/>
            </a:avLst>
          </a:prstGeom>
          <a:solidFill>
            <a:srgbClr val="FF7A7A"/>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200" b="0" i="0" u="none" strike="noStrike" cap="none">
                <a:solidFill>
                  <a:srgbClr val="000000"/>
                </a:solidFill>
                <a:latin typeface="Cabin"/>
                <a:ea typeface="Cabin"/>
                <a:cs typeface="Cabin"/>
                <a:sym typeface="Cabin"/>
              </a:rPr>
              <a:t>COMBINAR</a:t>
            </a:r>
            <a:endParaRPr sz="2200" b="0" i="0" u="none" strike="noStrike" cap="none">
              <a:solidFill>
                <a:srgbClr val="000000"/>
              </a:solidFill>
              <a:latin typeface="Cabin"/>
              <a:ea typeface="Cabin"/>
              <a:cs typeface="Cabin"/>
              <a:sym typeface="Cabin"/>
            </a:endParaRPr>
          </a:p>
        </p:txBody>
      </p:sp>
      <p:sp>
        <p:nvSpPr>
          <p:cNvPr id="565" name="Google Shape;565;p14"/>
          <p:cNvSpPr txBox="1"/>
          <p:nvPr/>
        </p:nvSpPr>
        <p:spPr>
          <a:xfrm>
            <a:off x="3906263" y="3000523"/>
            <a:ext cx="4594200" cy="954300"/>
          </a:xfrm>
          <a:prstGeom prst="rect">
            <a:avLst/>
          </a:prstGeom>
          <a:solidFill>
            <a:schemeClr val="lt2"/>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Nadie empieza original. No podemos crear nada nuevo hasta que tengamos una base sólida de conocimiento y comprensión en nuestra línea de trabajo. Copiar es como aprendemos.</a:t>
            </a:r>
            <a:endParaRPr sz="1400" b="0" i="0" u="none" strike="noStrike" cap="none">
              <a:solidFill>
                <a:schemeClr val="dk1"/>
              </a:solidFill>
              <a:latin typeface="Cabin"/>
              <a:ea typeface="Cabin"/>
              <a:cs typeface="Cabin"/>
              <a:sym typeface="Cabin"/>
            </a:endParaRPr>
          </a:p>
        </p:txBody>
      </p:sp>
      <p:sp>
        <p:nvSpPr>
          <p:cNvPr id="566" name="Google Shape;566;p14"/>
          <p:cNvSpPr txBox="1"/>
          <p:nvPr/>
        </p:nvSpPr>
        <p:spPr>
          <a:xfrm>
            <a:off x="3906263" y="4305865"/>
            <a:ext cx="4594200" cy="954300"/>
          </a:xfrm>
          <a:prstGeom prst="rect">
            <a:avLst/>
          </a:prstGeom>
          <a:solidFill>
            <a:schemeClr val="lt2"/>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Tomar una idea y crear variaciones. Principales avances no suelen ser ideas originales, sino el punto de ruptura en una larga historia de progreso por muchos individuos diferentes.</a:t>
            </a:r>
            <a:endParaRPr sz="1400" b="0" i="0" u="none" strike="noStrike" cap="none">
              <a:solidFill>
                <a:schemeClr val="dk1"/>
              </a:solidFill>
              <a:latin typeface="Cabin"/>
              <a:ea typeface="Cabin"/>
              <a:cs typeface="Cabin"/>
              <a:sym typeface="Cabin"/>
            </a:endParaRPr>
          </a:p>
        </p:txBody>
      </p:sp>
      <p:sp>
        <p:nvSpPr>
          <p:cNvPr id="567" name="Google Shape;567;p14"/>
          <p:cNvSpPr txBox="1"/>
          <p:nvPr/>
        </p:nvSpPr>
        <p:spPr>
          <a:xfrm>
            <a:off x="3906263" y="5630681"/>
            <a:ext cx="4594200" cy="954300"/>
          </a:xfrm>
          <a:prstGeom prst="rect">
            <a:avLst/>
          </a:prstGeom>
          <a:solidFill>
            <a:schemeClr val="lt2"/>
          </a:solidFill>
          <a:ln>
            <a:noFill/>
          </a:ln>
        </p:spPr>
        <p:txBody>
          <a:bodyPr spcFirstLastPara="1" wrap="square" lIns="91425" tIns="45700" rIns="91425" bIns="45700" anchor="ctr" anchorCtr="0">
            <a:spAutoFit/>
          </a:bodyPr>
          <a:lstStyle/>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Los resultados más dramáticos ocurren cuando se combinan varias ideas. Al unir ideas entre sí, se pueden dar saltos creativos. </a:t>
            </a: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rgbClr val="38383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5"/>
          <p:cNvSpPr txBox="1">
            <a:spLocks noGrp="1"/>
          </p:cNvSpPr>
          <p:nvPr>
            <p:ph type="body" idx="1"/>
          </p:nvPr>
        </p:nvSpPr>
        <p:spPr>
          <a:xfrm>
            <a:off x="1430847" y="1143568"/>
            <a:ext cx="7019400" cy="1227300"/>
          </a:xfrm>
          <a:prstGeom prst="rect">
            <a:avLst/>
          </a:prstGeom>
          <a:noFill/>
          <a:ln>
            <a:noFill/>
          </a:ln>
        </p:spPr>
        <p:txBody>
          <a:bodyPr spcFirstLastPara="1" wrap="square" lIns="91425" tIns="91425" rIns="91425" bIns="91425" anchor="t" anchorCtr="0">
            <a:noAutofit/>
          </a:bodyPr>
          <a:lstStyle/>
          <a:p>
            <a:pPr marL="114300" lvl="0" indent="0" algn="ctr" rtl="0">
              <a:lnSpc>
                <a:spcPct val="115000"/>
              </a:lnSpc>
              <a:spcBef>
                <a:spcPts val="0"/>
              </a:spcBef>
              <a:spcAft>
                <a:spcPts val="0"/>
              </a:spcAft>
              <a:buSzPts val="1800"/>
              <a:buNone/>
            </a:pPr>
            <a:r>
              <a:rPr lang="es-CL" sz="2800" b="1">
                <a:solidFill>
                  <a:schemeClr val="lt1"/>
                </a:solidFill>
                <a:highlight>
                  <a:srgbClr val="F07978"/>
                </a:highlight>
                <a:latin typeface="Arvo"/>
                <a:ea typeface="Arvo"/>
                <a:cs typeface="Arvo"/>
                <a:sym typeface="Arvo"/>
              </a:rPr>
              <a:t>¿Qué consideraciones debemos tener para mejorar un producto, servicio o proceso?</a:t>
            </a:r>
            <a:endParaRPr sz="2800">
              <a:highlight>
                <a:srgbClr val="F07978"/>
              </a:highlight>
            </a:endParaRPr>
          </a:p>
        </p:txBody>
      </p:sp>
      <p:pic>
        <p:nvPicPr>
          <p:cNvPr id="573" name="Google Shape;573;p15"/>
          <p:cNvPicPr preferRelativeResize="0"/>
          <p:nvPr/>
        </p:nvPicPr>
        <p:blipFill rotWithShape="1">
          <a:blip r:embed="rId3">
            <a:alphaModFix/>
          </a:blip>
          <a:srcRect/>
          <a:stretch/>
        </p:blipFill>
        <p:spPr>
          <a:xfrm>
            <a:off x="2584503" y="3131031"/>
            <a:ext cx="4712095" cy="2868706"/>
          </a:xfrm>
          <a:prstGeom prst="rect">
            <a:avLst/>
          </a:prstGeom>
          <a:noFill/>
          <a:ln>
            <a:noFill/>
          </a:ln>
        </p:spPr>
      </p:pic>
      <p:sp>
        <p:nvSpPr>
          <p:cNvPr id="574" name="Google Shape;574;p15"/>
          <p:cNvSpPr txBox="1"/>
          <p:nvPr/>
        </p:nvSpPr>
        <p:spPr>
          <a:xfrm>
            <a:off x="1430847" y="6596435"/>
            <a:ext cx="7019400" cy="996300"/>
          </a:xfrm>
          <a:prstGeom prst="rect">
            <a:avLst/>
          </a:prstGeom>
          <a:noFill/>
          <a:ln>
            <a:noFill/>
          </a:ln>
        </p:spPr>
        <p:txBody>
          <a:bodyPr spcFirstLastPara="1" wrap="square" lIns="91425" tIns="91425" rIns="91425" bIns="91425" anchor="t" anchorCtr="0">
            <a:noAutofit/>
          </a:bodyPr>
          <a:lstStyle/>
          <a:p>
            <a:pPr marL="114300" marR="0" lvl="0" indent="0" algn="ctr" rtl="0">
              <a:lnSpc>
                <a:spcPct val="115000"/>
              </a:lnSpc>
              <a:spcBef>
                <a:spcPts val="0"/>
              </a:spcBef>
              <a:spcAft>
                <a:spcPts val="0"/>
              </a:spcAft>
              <a:buNone/>
            </a:pPr>
            <a:r>
              <a:rPr lang="es-CL" sz="2000" b="0" i="0" u="none" strike="noStrike" cap="none">
                <a:solidFill>
                  <a:schemeClr val="dk1"/>
                </a:solidFill>
                <a:latin typeface="Cabin"/>
                <a:ea typeface="Cabin"/>
                <a:cs typeface="Cabin"/>
                <a:sym typeface="Cabin"/>
              </a:rPr>
              <a:t>Por ejemplo, ¿Qué aspectos consideró Apple para la evolución del Iphone en los últimos 10 años?</a:t>
            </a:r>
            <a:endParaRPr sz="2000" b="0" i="0" u="none" strike="noStrike" cap="none">
              <a:solidFill>
                <a:schemeClr val="dk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D9DB766FBA4349ACE483A44CC72B05" ma:contentTypeVersion="15" ma:contentTypeDescription="Crear nuevo documento." ma:contentTypeScope="" ma:versionID="69e6ce243f97d8c03b32b1d1707b3637">
  <xsd:schema xmlns:xsd="http://www.w3.org/2001/XMLSchema" xmlns:xs="http://www.w3.org/2001/XMLSchema" xmlns:p="http://schemas.microsoft.com/office/2006/metadata/properties" xmlns:ns2="b6bf9bac-16ef-4839-9a7b-877137b1f8a0" xmlns:ns3="9049fd0f-e370-4486-a296-1fc46f54002b" targetNamespace="http://schemas.microsoft.com/office/2006/metadata/properties" ma:root="true" ma:fieldsID="84a104ae7ff2b709e38c1b094ed9d9ee" ns2:_="" ns3:_="">
    <xsd:import namespace="b6bf9bac-16ef-4839-9a7b-877137b1f8a0"/>
    <xsd:import namespace="9049fd0f-e370-4486-a296-1fc46f54002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f9bac-16ef-4839-9a7b-877137b1f8a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49fd0f-e370-4486-a296-1fc46f54002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5d51d6c-1e84-4118-94d1-4e1563e63778}" ma:internalName="TaxCatchAll" ma:showField="CatchAllData" ma:web="9049fd0f-e370-4486-a296-1fc46f54002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049fd0f-e370-4486-a296-1fc46f54002b" xsi:nil="true"/>
    <lcf76f155ced4ddcb4097134ff3c332f xmlns="b6bf9bac-16ef-4839-9a7b-877137b1f8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88CFC08-32F9-4790-B572-8824F9986E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f9bac-16ef-4839-9a7b-877137b1f8a0"/>
    <ds:schemaRef ds:uri="9049fd0f-e370-4486-a296-1fc46f5400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EF4540-7DB8-4662-A497-F5A148BD8180}">
  <ds:schemaRefs>
    <ds:schemaRef ds:uri="http://schemas.microsoft.com/sharepoint/v3/contenttype/forms"/>
  </ds:schemaRefs>
</ds:datastoreItem>
</file>

<file path=customXml/itemProps3.xml><?xml version="1.0" encoding="utf-8"?>
<ds:datastoreItem xmlns:ds="http://schemas.openxmlformats.org/officeDocument/2006/customXml" ds:itemID="{E4930510-BE68-488E-BDFB-62377A941816}">
  <ds:schemaRefs>
    <ds:schemaRef ds:uri="b6bf9bac-16ef-4839-9a7b-877137b1f8a0"/>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9049fd0f-e370-4486-a296-1fc46f54002b"/>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TotalTime>
  <Words>4793</Words>
  <Application>Microsoft Office PowerPoint</Application>
  <PresentationFormat>Personalizado</PresentationFormat>
  <Paragraphs>707</Paragraphs>
  <Slides>71</Slides>
  <Notes>71</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71</vt:i4>
      </vt:variant>
    </vt:vector>
  </HeadingPairs>
  <TitlesOfParts>
    <vt:vector size="83" baseType="lpstr">
      <vt:lpstr>Arial</vt:lpstr>
      <vt:lpstr>Merriweather</vt:lpstr>
      <vt:lpstr>Roboto</vt:lpstr>
      <vt:lpstr>Cabin</vt:lpstr>
      <vt:lpstr>Helvetica Neue Light</vt:lpstr>
      <vt:lpstr>Arvo</vt:lpstr>
      <vt:lpstr>Calibri</vt:lpstr>
      <vt:lpstr>NTR</vt:lpstr>
      <vt:lpstr>Lato</vt:lpstr>
      <vt:lpstr>Tema de Office</vt:lpstr>
      <vt:lpstr>Tema de Office</vt:lpstr>
      <vt:lpstr>Simple Light</vt:lpstr>
      <vt:lpstr>Presentación de PowerPoint</vt:lpstr>
      <vt:lpstr>Presentación de PowerPoint</vt:lpstr>
      <vt:lpstr>Presentación de PowerPoint</vt:lpstr>
      <vt:lpstr>Presentación de PowerPoint</vt:lpstr>
      <vt:lpstr>A continuación, podrán asignarse roles para cada integrante del equipo, según las indicaciones de su profesor(a). Además deben declarar algunos elementos básicos de participación: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Investigar sobre el objeto/producto escogido por el equipo.  Realizar una revisión en internet conociendo el mercado.</vt:lpstr>
      <vt:lpstr>Presentación de PowerPoint</vt:lpstr>
      <vt:lpstr>Investigar sobre el objeto/producto escogido por el equipo. Pueden entrevistar a un usuario vinculado.</vt:lpstr>
      <vt:lpstr>Presentación de PowerPoint</vt:lpstr>
      <vt:lpstr>Presentación de PowerPoint</vt:lpstr>
      <vt:lpstr>En base a la información recopilada por cada uno de los integrantes del equipo, entre todos deben concluir cuáles son los problemas más relevantes o dificultades del objeto/producto. </vt:lpstr>
      <vt:lpstr>Presentación de PowerPoint</vt:lpstr>
      <vt:lpstr>Presentación de PowerPoint</vt:lpstr>
      <vt:lpstr>Presentación de PowerPoint</vt:lpstr>
      <vt:lpstr>Presentación de PowerPoint</vt:lpstr>
      <vt:lpstr>Presentación de PowerPoint</vt:lpstr>
      <vt:lpstr>  EJEMPLO: ¿Qué cambios podríamos proponer para Coca-Cola?    </vt:lpstr>
      <vt:lpstr>Presentación de PowerPoint</vt:lpstr>
      <vt:lpstr>Presentación de PowerPoint</vt:lpstr>
      <vt:lpstr>Presentación de PowerPoint</vt:lpstr>
      <vt:lpstr>Presentación de PowerPoint</vt:lpstr>
      <vt:lpstr>Tomando de referencia la cantidad de problemas que encontraron en torno al objeto, deberán considerar nuevamente el objeto escogido y realizar la técnica SCAMPER planteando mejoras. Pensar en al menos dos ideas de mejora en cada una de las dimensiones.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partir de las 2 ideas:   ¿Principales ventajas? ¿Qué acciones podríamos planificar para abordar los riesgos?  </vt:lpstr>
      <vt:lpstr>Presentación de PowerPoint</vt:lpstr>
      <vt:lpstr>A partir de las 2 ideas:   ¿Principales ventajas? ¿Qué acciones podríamos planificar para abordar los riesgos?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Deberán construir un relato para vender la idea seleccionada por el equipo  al curso (considerando los elementos básicos de un buen pitch) y que tenga una duración de no más de 2 minutos.   Realizar el relato en formato pitch incluyendo: gancho, problema, solución, competencia, equipo y cierre . Escoger a un/a integrante del equipo que deberá “vender” la idea al curso en 2 minutos.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Mirna Paiva J.</dc:creator>
  <cp:lastModifiedBy>ssdd</cp:lastModifiedBy>
  <cp:revision>2</cp:revision>
  <dcterms:created xsi:type="dcterms:W3CDTF">2022-12-14T14:12:47Z</dcterms:created>
  <dcterms:modified xsi:type="dcterms:W3CDTF">2024-06-05T21:39:40Z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0x010100BFF81ADBDA01B0498A9FE80E49B43E6D</vt:lpwstr>
  </property>
</Properties>
</file>